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6" r:id="rId3"/>
    <p:sldId id="257" r:id="rId4"/>
    <p:sldId id="258" r:id="rId5"/>
    <p:sldId id="259" r:id="rId6"/>
    <p:sldId id="265" r:id="rId7"/>
    <p:sldId id="260" r:id="rId8"/>
    <p:sldId id="261" r:id="rId9"/>
    <p:sldId id="262" r:id="rId10"/>
    <p:sldId id="295" r:id="rId11"/>
    <p:sldId id="263" r:id="rId12"/>
    <p:sldId id="264"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8" d="100"/>
          <a:sy n="68" d="100"/>
        </p:scale>
        <p:origin x="6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_rels/data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92AB0D-07D0-40E8-82D8-4C0E6D10BAD4}"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E02DC11D-FFB4-4B40-AD7C-9A4F76DA7FC8}">
      <dgm:prSet/>
      <dgm:spPr/>
      <dgm:t>
        <a:bodyPr/>
        <a:lstStyle/>
        <a:p>
          <a:r>
            <a:rPr lang="en-US" b="1" i="0" baseline="0"/>
            <a:t>Determining the objectives</a:t>
          </a:r>
          <a:endParaRPr lang="en-US"/>
        </a:p>
      </dgm:t>
    </dgm:pt>
    <dgm:pt modelId="{A589F8FB-25F9-44DD-9C9E-10519C9CF688}" type="parTrans" cxnId="{85B9200F-D2DD-476C-A180-95026263EEF6}">
      <dgm:prSet/>
      <dgm:spPr/>
      <dgm:t>
        <a:bodyPr/>
        <a:lstStyle/>
        <a:p>
          <a:endParaRPr lang="en-US"/>
        </a:p>
      </dgm:t>
    </dgm:pt>
    <dgm:pt modelId="{C55F02AF-36CD-4FC3-859E-CF2E46BCB26E}" type="sibTrans" cxnId="{85B9200F-D2DD-476C-A180-95026263EEF6}">
      <dgm:prSet/>
      <dgm:spPr/>
      <dgm:t>
        <a:bodyPr/>
        <a:lstStyle/>
        <a:p>
          <a:endParaRPr lang="en-US"/>
        </a:p>
      </dgm:t>
    </dgm:pt>
    <dgm:pt modelId="{14AC3047-12FE-467C-B57C-4A266773CEAE}">
      <dgm:prSet/>
      <dgm:spPr/>
      <dgm:t>
        <a:bodyPr/>
        <a:lstStyle/>
        <a:p>
          <a:r>
            <a:rPr lang="en-IN" b="1" i="0" baseline="0"/>
            <a:t>Deciding the receiver and giver of feedback</a:t>
          </a:r>
          <a:endParaRPr lang="en-US"/>
        </a:p>
      </dgm:t>
    </dgm:pt>
    <dgm:pt modelId="{E827690B-228A-41C5-89F8-5D95D9D53EDF}" type="parTrans" cxnId="{EB292BF4-6E8B-494D-BD91-36FDEFC405FD}">
      <dgm:prSet/>
      <dgm:spPr/>
      <dgm:t>
        <a:bodyPr/>
        <a:lstStyle/>
        <a:p>
          <a:endParaRPr lang="en-US"/>
        </a:p>
      </dgm:t>
    </dgm:pt>
    <dgm:pt modelId="{13F2E21E-9B6D-4FAE-89E6-1507010FF386}" type="sibTrans" cxnId="{EB292BF4-6E8B-494D-BD91-36FDEFC405FD}">
      <dgm:prSet/>
      <dgm:spPr/>
      <dgm:t>
        <a:bodyPr/>
        <a:lstStyle/>
        <a:p>
          <a:endParaRPr lang="en-US"/>
        </a:p>
      </dgm:t>
    </dgm:pt>
    <dgm:pt modelId="{C22A7DC4-38FE-49A1-957B-00BDAC30EB75}">
      <dgm:prSet/>
      <dgm:spPr/>
      <dgm:t>
        <a:bodyPr/>
        <a:lstStyle/>
        <a:p>
          <a:r>
            <a:rPr lang="en-US" b="1" i="0" baseline="0"/>
            <a:t>Establishing the performance criteria</a:t>
          </a:r>
          <a:endParaRPr lang="en-US"/>
        </a:p>
      </dgm:t>
    </dgm:pt>
    <dgm:pt modelId="{C5DA6DA5-52C6-4350-B453-5BFE91BC8C03}" type="parTrans" cxnId="{54E47EEE-9FC4-457D-A187-9CCCA83A89AD}">
      <dgm:prSet/>
      <dgm:spPr/>
      <dgm:t>
        <a:bodyPr/>
        <a:lstStyle/>
        <a:p>
          <a:endParaRPr lang="en-US"/>
        </a:p>
      </dgm:t>
    </dgm:pt>
    <dgm:pt modelId="{EC57AC9D-729A-4542-A554-4E01AD99C4B9}" type="sibTrans" cxnId="{54E47EEE-9FC4-457D-A187-9CCCA83A89AD}">
      <dgm:prSet/>
      <dgm:spPr/>
      <dgm:t>
        <a:bodyPr/>
        <a:lstStyle/>
        <a:p>
          <a:endParaRPr lang="en-US"/>
        </a:p>
      </dgm:t>
    </dgm:pt>
    <dgm:pt modelId="{C4751FC9-B64D-4C77-9A9A-E3DF60C84B9D}">
      <dgm:prSet/>
      <dgm:spPr/>
      <dgm:t>
        <a:bodyPr/>
        <a:lstStyle/>
        <a:p>
          <a:r>
            <a:rPr lang="en-IN" b="1" i="0" baseline="0"/>
            <a:t>Determining the mode of collecting the data</a:t>
          </a:r>
          <a:endParaRPr lang="en-US"/>
        </a:p>
      </dgm:t>
    </dgm:pt>
    <dgm:pt modelId="{F6536DFA-714E-48AD-8535-CA8B200A0FBD}" type="parTrans" cxnId="{C69DF2C2-716E-4C61-9386-CE5CFC31074E}">
      <dgm:prSet/>
      <dgm:spPr/>
      <dgm:t>
        <a:bodyPr/>
        <a:lstStyle/>
        <a:p>
          <a:endParaRPr lang="en-US"/>
        </a:p>
      </dgm:t>
    </dgm:pt>
    <dgm:pt modelId="{1DF4B0B1-04FE-4386-881D-1AB61B14AC50}" type="sibTrans" cxnId="{C69DF2C2-716E-4C61-9386-CE5CFC31074E}">
      <dgm:prSet/>
      <dgm:spPr/>
      <dgm:t>
        <a:bodyPr/>
        <a:lstStyle/>
        <a:p>
          <a:endParaRPr lang="en-US"/>
        </a:p>
      </dgm:t>
    </dgm:pt>
    <dgm:pt modelId="{F8D7061F-A649-40A3-A938-3551F2E387FF}">
      <dgm:prSet/>
      <dgm:spPr/>
      <dgm:t>
        <a:bodyPr/>
        <a:lstStyle/>
        <a:p>
          <a:r>
            <a:rPr lang="en-IN" b="1" i="0" baseline="0"/>
            <a:t>Finalizing the method of data analysis and presentation</a:t>
          </a:r>
          <a:endParaRPr lang="en-US"/>
        </a:p>
      </dgm:t>
    </dgm:pt>
    <dgm:pt modelId="{69B4BBA8-64EF-491C-8092-6D0C748CAFBA}" type="parTrans" cxnId="{009AA5FA-E42B-4097-9ABE-D4181BF95E68}">
      <dgm:prSet/>
      <dgm:spPr/>
      <dgm:t>
        <a:bodyPr/>
        <a:lstStyle/>
        <a:p>
          <a:endParaRPr lang="en-US"/>
        </a:p>
      </dgm:t>
    </dgm:pt>
    <dgm:pt modelId="{9DC5CC17-CE2B-447D-8BEF-6CF902DA1642}" type="sibTrans" cxnId="{009AA5FA-E42B-4097-9ABE-D4181BF95E68}">
      <dgm:prSet/>
      <dgm:spPr/>
      <dgm:t>
        <a:bodyPr/>
        <a:lstStyle/>
        <a:p>
          <a:endParaRPr lang="en-US"/>
        </a:p>
      </dgm:t>
    </dgm:pt>
    <dgm:pt modelId="{D5134B9B-5204-40F1-84B4-649C88F65B22}">
      <dgm:prSet/>
      <dgm:spPr/>
      <dgm:t>
        <a:bodyPr/>
        <a:lstStyle/>
        <a:p>
          <a:r>
            <a:rPr lang="en-US" b="1" i="0" baseline="0"/>
            <a:t>Trying a pilot scheme</a:t>
          </a:r>
          <a:endParaRPr lang="en-US"/>
        </a:p>
      </dgm:t>
    </dgm:pt>
    <dgm:pt modelId="{03715222-8A83-4DC2-B70A-21DDBE50856E}" type="parTrans" cxnId="{4BF1EC53-2768-45AA-8444-39DBAF16ECE4}">
      <dgm:prSet/>
      <dgm:spPr/>
      <dgm:t>
        <a:bodyPr/>
        <a:lstStyle/>
        <a:p>
          <a:endParaRPr lang="en-US"/>
        </a:p>
      </dgm:t>
    </dgm:pt>
    <dgm:pt modelId="{87D59916-B28C-49C8-A2CA-D69B14B7920C}" type="sibTrans" cxnId="{4BF1EC53-2768-45AA-8444-39DBAF16ECE4}">
      <dgm:prSet/>
      <dgm:spPr/>
      <dgm:t>
        <a:bodyPr/>
        <a:lstStyle/>
        <a:p>
          <a:endParaRPr lang="en-US"/>
        </a:p>
      </dgm:t>
    </dgm:pt>
    <dgm:pt modelId="{1C9E0D2E-F55F-4B19-BD71-169859C7D602}">
      <dgm:prSet/>
      <dgm:spPr/>
      <dgm:t>
        <a:bodyPr/>
        <a:lstStyle/>
        <a:p>
          <a:r>
            <a:rPr lang="en-IN" b="1" i="0" baseline="0"/>
            <a:t>Execution of the feedback process</a:t>
          </a:r>
          <a:endParaRPr lang="en-US"/>
        </a:p>
      </dgm:t>
    </dgm:pt>
    <dgm:pt modelId="{9F87D385-7AA9-4D90-96FC-C88BC940B561}" type="parTrans" cxnId="{7DCBE018-C20D-41D6-A8B8-0A2AF1228F94}">
      <dgm:prSet/>
      <dgm:spPr/>
      <dgm:t>
        <a:bodyPr/>
        <a:lstStyle/>
        <a:p>
          <a:endParaRPr lang="en-US"/>
        </a:p>
      </dgm:t>
    </dgm:pt>
    <dgm:pt modelId="{78E6016E-6383-4F0F-A047-014BFA1468D2}" type="sibTrans" cxnId="{7DCBE018-C20D-41D6-A8B8-0A2AF1228F94}">
      <dgm:prSet/>
      <dgm:spPr/>
      <dgm:t>
        <a:bodyPr/>
        <a:lstStyle/>
        <a:p>
          <a:endParaRPr lang="en-US"/>
        </a:p>
      </dgm:t>
    </dgm:pt>
    <dgm:pt modelId="{F8A43051-9F4E-4967-827F-817E01C004FE}">
      <dgm:prSet/>
      <dgm:spPr/>
      <dgm:t>
        <a:bodyPr/>
        <a:lstStyle/>
        <a:p>
          <a:r>
            <a:rPr lang="en-US" b="1" i="0" baseline="0"/>
            <a:t>Evaluation and communication</a:t>
          </a:r>
          <a:endParaRPr lang="en-US"/>
        </a:p>
      </dgm:t>
    </dgm:pt>
    <dgm:pt modelId="{E30C7594-51B8-4F92-9630-1090E4F7EAA6}" type="parTrans" cxnId="{220E9C12-2083-4200-A5FA-3E78C2671B7F}">
      <dgm:prSet/>
      <dgm:spPr/>
      <dgm:t>
        <a:bodyPr/>
        <a:lstStyle/>
        <a:p>
          <a:endParaRPr lang="en-US"/>
        </a:p>
      </dgm:t>
    </dgm:pt>
    <dgm:pt modelId="{BA01C33E-33DA-48C0-839A-85E0FC61900B}" type="sibTrans" cxnId="{220E9C12-2083-4200-A5FA-3E78C2671B7F}">
      <dgm:prSet/>
      <dgm:spPr/>
      <dgm:t>
        <a:bodyPr/>
        <a:lstStyle/>
        <a:p>
          <a:endParaRPr lang="en-US"/>
        </a:p>
      </dgm:t>
    </dgm:pt>
    <dgm:pt modelId="{EA603F85-BB67-452A-A2CC-674C74450DD5}">
      <dgm:prSet/>
      <dgm:spPr/>
      <dgm:t>
        <a:bodyPr/>
        <a:lstStyle/>
        <a:p>
          <a:r>
            <a:rPr lang="en-IN" b="1" i="0" baseline="0"/>
            <a:t>Factors Enhancing the Effectiveness of the 360-degree Feedback Process</a:t>
          </a:r>
          <a:endParaRPr lang="en-US"/>
        </a:p>
      </dgm:t>
    </dgm:pt>
    <dgm:pt modelId="{B8C9D204-D89A-49EC-8686-CA0DE873FB66}" type="parTrans" cxnId="{67C677F4-4D43-4768-B103-16251B71072B}">
      <dgm:prSet/>
      <dgm:spPr/>
      <dgm:t>
        <a:bodyPr/>
        <a:lstStyle/>
        <a:p>
          <a:endParaRPr lang="en-US"/>
        </a:p>
      </dgm:t>
    </dgm:pt>
    <dgm:pt modelId="{3E09A2DA-4280-452E-AFEE-21A3948D63B7}" type="sibTrans" cxnId="{67C677F4-4D43-4768-B103-16251B71072B}">
      <dgm:prSet/>
      <dgm:spPr/>
      <dgm:t>
        <a:bodyPr/>
        <a:lstStyle/>
        <a:p>
          <a:endParaRPr lang="en-US"/>
        </a:p>
      </dgm:t>
    </dgm:pt>
    <dgm:pt modelId="{1CAC8CA9-C25E-42D2-B619-3681EA6736AF}" type="pres">
      <dgm:prSet presAssocID="{A692AB0D-07D0-40E8-82D8-4C0E6D10BAD4}" presName="diagram" presStyleCnt="0">
        <dgm:presLayoutVars>
          <dgm:dir/>
          <dgm:resizeHandles val="exact"/>
        </dgm:presLayoutVars>
      </dgm:prSet>
      <dgm:spPr/>
    </dgm:pt>
    <dgm:pt modelId="{F2CC6CB1-5FE3-4570-AFA8-EE68352D7AB0}" type="pres">
      <dgm:prSet presAssocID="{E02DC11D-FFB4-4B40-AD7C-9A4F76DA7FC8}" presName="node" presStyleLbl="node1" presStyleIdx="0" presStyleCnt="9">
        <dgm:presLayoutVars>
          <dgm:bulletEnabled val="1"/>
        </dgm:presLayoutVars>
      </dgm:prSet>
      <dgm:spPr/>
    </dgm:pt>
    <dgm:pt modelId="{79856448-DDE6-4533-9361-7445F10D5646}" type="pres">
      <dgm:prSet presAssocID="{C55F02AF-36CD-4FC3-859E-CF2E46BCB26E}" presName="sibTrans" presStyleCnt="0"/>
      <dgm:spPr/>
    </dgm:pt>
    <dgm:pt modelId="{EB59746A-82DA-40A4-AF29-4A69DCD9E515}" type="pres">
      <dgm:prSet presAssocID="{14AC3047-12FE-467C-B57C-4A266773CEAE}" presName="node" presStyleLbl="node1" presStyleIdx="1" presStyleCnt="9">
        <dgm:presLayoutVars>
          <dgm:bulletEnabled val="1"/>
        </dgm:presLayoutVars>
      </dgm:prSet>
      <dgm:spPr/>
    </dgm:pt>
    <dgm:pt modelId="{ABB26F3C-F38D-4B2E-BE77-A46BBC7183F4}" type="pres">
      <dgm:prSet presAssocID="{13F2E21E-9B6D-4FAE-89E6-1507010FF386}" presName="sibTrans" presStyleCnt="0"/>
      <dgm:spPr/>
    </dgm:pt>
    <dgm:pt modelId="{CEB494E4-18F8-4775-9FDD-EA986945BE8B}" type="pres">
      <dgm:prSet presAssocID="{C22A7DC4-38FE-49A1-957B-00BDAC30EB75}" presName="node" presStyleLbl="node1" presStyleIdx="2" presStyleCnt="9">
        <dgm:presLayoutVars>
          <dgm:bulletEnabled val="1"/>
        </dgm:presLayoutVars>
      </dgm:prSet>
      <dgm:spPr/>
    </dgm:pt>
    <dgm:pt modelId="{963B9A00-EAA6-44C9-BA6A-C464FC78775B}" type="pres">
      <dgm:prSet presAssocID="{EC57AC9D-729A-4542-A554-4E01AD99C4B9}" presName="sibTrans" presStyleCnt="0"/>
      <dgm:spPr/>
    </dgm:pt>
    <dgm:pt modelId="{68A0AACF-5F57-4552-A6B7-6E8F562A65B9}" type="pres">
      <dgm:prSet presAssocID="{C4751FC9-B64D-4C77-9A9A-E3DF60C84B9D}" presName="node" presStyleLbl="node1" presStyleIdx="3" presStyleCnt="9">
        <dgm:presLayoutVars>
          <dgm:bulletEnabled val="1"/>
        </dgm:presLayoutVars>
      </dgm:prSet>
      <dgm:spPr/>
    </dgm:pt>
    <dgm:pt modelId="{FF2BAF4C-593B-4C09-A98F-23E12158145F}" type="pres">
      <dgm:prSet presAssocID="{1DF4B0B1-04FE-4386-881D-1AB61B14AC50}" presName="sibTrans" presStyleCnt="0"/>
      <dgm:spPr/>
    </dgm:pt>
    <dgm:pt modelId="{7202A1D1-31E6-4881-94A6-726EBE27D2E7}" type="pres">
      <dgm:prSet presAssocID="{F8D7061F-A649-40A3-A938-3551F2E387FF}" presName="node" presStyleLbl="node1" presStyleIdx="4" presStyleCnt="9">
        <dgm:presLayoutVars>
          <dgm:bulletEnabled val="1"/>
        </dgm:presLayoutVars>
      </dgm:prSet>
      <dgm:spPr/>
    </dgm:pt>
    <dgm:pt modelId="{FF3D1DB4-2569-4D15-A6A2-7EB4FD417623}" type="pres">
      <dgm:prSet presAssocID="{9DC5CC17-CE2B-447D-8BEF-6CF902DA1642}" presName="sibTrans" presStyleCnt="0"/>
      <dgm:spPr/>
    </dgm:pt>
    <dgm:pt modelId="{4E436281-84E3-4398-8CA9-74446E48507D}" type="pres">
      <dgm:prSet presAssocID="{D5134B9B-5204-40F1-84B4-649C88F65B22}" presName="node" presStyleLbl="node1" presStyleIdx="5" presStyleCnt="9">
        <dgm:presLayoutVars>
          <dgm:bulletEnabled val="1"/>
        </dgm:presLayoutVars>
      </dgm:prSet>
      <dgm:spPr/>
    </dgm:pt>
    <dgm:pt modelId="{F850BCCD-A243-4672-B67D-C36A54F0D7BF}" type="pres">
      <dgm:prSet presAssocID="{87D59916-B28C-49C8-A2CA-D69B14B7920C}" presName="sibTrans" presStyleCnt="0"/>
      <dgm:spPr/>
    </dgm:pt>
    <dgm:pt modelId="{722A05E1-C728-4302-897F-CA196B9B6A6D}" type="pres">
      <dgm:prSet presAssocID="{1C9E0D2E-F55F-4B19-BD71-169859C7D602}" presName="node" presStyleLbl="node1" presStyleIdx="6" presStyleCnt="9">
        <dgm:presLayoutVars>
          <dgm:bulletEnabled val="1"/>
        </dgm:presLayoutVars>
      </dgm:prSet>
      <dgm:spPr/>
    </dgm:pt>
    <dgm:pt modelId="{26318540-2A04-4121-93EA-9E9C7F919B5C}" type="pres">
      <dgm:prSet presAssocID="{78E6016E-6383-4F0F-A047-014BFA1468D2}" presName="sibTrans" presStyleCnt="0"/>
      <dgm:spPr/>
    </dgm:pt>
    <dgm:pt modelId="{AA1D0B1D-1337-4872-A265-9A6D0CAAD4F9}" type="pres">
      <dgm:prSet presAssocID="{F8A43051-9F4E-4967-827F-817E01C004FE}" presName="node" presStyleLbl="node1" presStyleIdx="7" presStyleCnt="9">
        <dgm:presLayoutVars>
          <dgm:bulletEnabled val="1"/>
        </dgm:presLayoutVars>
      </dgm:prSet>
      <dgm:spPr/>
    </dgm:pt>
    <dgm:pt modelId="{2DAE0676-355F-45B1-B094-C6FF7F9C9497}" type="pres">
      <dgm:prSet presAssocID="{BA01C33E-33DA-48C0-839A-85E0FC61900B}" presName="sibTrans" presStyleCnt="0"/>
      <dgm:spPr/>
    </dgm:pt>
    <dgm:pt modelId="{4B150EB3-51A1-45DE-942A-2F788F328ECE}" type="pres">
      <dgm:prSet presAssocID="{EA603F85-BB67-452A-A2CC-674C74450DD5}" presName="node" presStyleLbl="node1" presStyleIdx="8" presStyleCnt="9">
        <dgm:presLayoutVars>
          <dgm:bulletEnabled val="1"/>
        </dgm:presLayoutVars>
      </dgm:prSet>
      <dgm:spPr/>
    </dgm:pt>
  </dgm:ptLst>
  <dgm:cxnLst>
    <dgm:cxn modelId="{C4A2FA09-36DF-419C-AAB2-E3C6D0E08019}" type="presOf" srcId="{14AC3047-12FE-467C-B57C-4A266773CEAE}" destId="{EB59746A-82DA-40A4-AF29-4A69DCD9E515}" srcOrd="0" destOrd="0" presId="urn:microsoft.com/office/officeart/2005/8/layout/default"/>
    <dgm:cxn modelId="{85B9200F-D2DD-476C-A180-95026263EEF6}" srcId="{A692AB0D-07D0-40E8-82D8-4C0E6D10BAD4}" destId="{E02DC11D-FFB4-4B40-AD7C-9A4F76DA7FC8}" srcOrd="0" destOrd="0" parTransId="{A589F8FB-25F9-44DD-9C9E-10519C9CF688}" sibTransId="{C55F02AF-36CD-4FC3-859E-CF2E46BCB26E}"/>
    <dgm:cxn modelId="{220E9C12-2083-4200-A5FA-3E78C2671B7F}" srcId="{A692AB0D-07D0-40E8-82D8-4C0E6D10BAD4}" destId="{F8A43051-9F4E-4967-827F-817E01C004FE}" srcOrd="7" destOrd="0" parTransId="{E30C7594-51B8-4F92-9630-1090E4F7EAA6}" sibTransId="{BA01C33E-33DA-48C0-839A-85E0FC61900B}"/>
    <dgm:cxn modelId="{7DCBE018-C20D-41D6-A8B8-0A2AF1228F94}" srcId="{A692AB0D-07D0-40E8-82D8-4C0E6D10BAD4}" destId="{1C9E0D2E-F55F-4B19-BD71-169859C7D602}" srcOrd="6" destOrd="0" parTransId="{9F87D385-7AA9-4D90-96FC-C88BC940B561}" sibTransId="{78E6016E-6383-4F0F-A047-014BFA1468D2}"/>
    <dgm:cxn modelId="{BA70B42E-46E7-4E6A-BA43-AA4ABF99CD56}" type="presOf" srcId="{F8A43051-9F4E-4967-827F-817E01C004FE}" destId="{AA1D0B1D-1337-4872-A265-9A6D0CAAD4F9}" srcOrd="0" destOrd="0" presId="urn:microsoft.com/office/officeart/2005/8/layout/default"/>
    <dgm:cxn modelId="{893B4339-620E-4BB4-9590-5CFAEBDE17E3}" type="presOf" srcId="{F8D7061F-A649-40A3-A938-3551F2E387FF}" destId="{7202A1D1-31E6-4881-94A6-726EBE27D2E7}" srcOrd="0" destOrd="0" presId="urn:microsoft.com/office/officeart/2005/8/layout/default"/>
    <dgm:cxn modelId="{AB1CB33D-E42F-4713-8E4B-585C9554D065}" type="presOf" srcId="{1C9E0D2E-F55F-4B19-BD71-169859C7D602}" destId="{722A05E1-C728-4302-897F-CA196B9B6A6D}" srcOrd="0" destOrd="0" presId="urn:microsoft.com/office/officeart/2005/8/layout/default"/>
    <dgm:cxn modelId="{23AD1A60-0D00-45A6-9541-BFEB6BB0E8C5}" type="presOf" srcId="{E02DC11D-FFB4-4B40-AD7C-9A4F76DA7FC8}" destId="{F2CC6CB1-5FE3-4570-AFA8-EE68352D7AB0}" srcOrd="0" destOrd="0" presId="urn:microsoft.com/office/officeart/2005/8/layout/default"/>
    <dgm:cxn modelId="{2A19EB42-9A6F-4527-87D4-9D24E7961B20}" type="presOf" srcId="{D5134B9B-5204-40F1-84B4-649C88F65B22}" destId="{4E436281-84E3-4398-8CA9-74446E48507D}" srcOrd="0" destOrd="0" presId="urn:microsoft.com/office/officeart/2005/8/layout/default"/>
    <dgm:cxn modelId="{FAF13D71-DDB5-42E2-A220-04171F3DCBE1}" type="presOf" srcId="{EA603F85-BB67-452A-A2CC-674C74450DD5}" destId="{4B150EB3-51A1-45DE-942A-2F788F328ECE}" srcOrd="0" destOrd="0" presId="urn:microsoft.com/office/officeart/2005/8/layout/default"/>
    <dgm:cxn modelId="{4BF1EC53-2768-45AA-8444-39DBAF16ECE4}" srcId="{A692AB0D-07D0-40E8-82D8-4C0E6D10BAD4}" destId="{D5134B9B-5204-40F1-84B4-649C88F65B22}" srcOrd="5" destOrd="0" parTransId="{03715222-8A83-4DC2-B70A-21DDBE50856E}" sibTransId="{87D59916-B28C-49C8-A2CA-D69B14B7920C}"/>
    <dgm:cxn modelId="{01A83B93-D62B-4267-9101-2F59109B5236}" type="presOf" srcId="{C4751FC9-B64D-4C77-9A9A-E3DF60C84B9D}" destId="{68A0AACF-5F57-4552-A6B7-6E8F562A65B9}" srcOrd="0" destOrd="0" presId="urn:microsoft.com/office/officeart/2005/8/layout/default"/>
    <dgm:cxn modelId="{C856CDA8-F56E-4608-903B-B20C4EA20BD5}" type="presOf" srcId="{A692AB0D-07D0-40E8-82D8-4C0E6D10BAD4}" destId="{1CAC8CA9-C25E-42D2-B619-3681EA6736AF}" srcOrd="0" destOrd="0" presId="urn:microsoft.com/office/officeart/2005/8/layout/default"/>
    <dgm:cxn modelId="{C21399BB-878E-4F4E-AA48-73132EDA0359}" type="presOf" srcId="{C22A7DC4-38FE-49A1-957B-00BDAC30EB75}" destId="{CEB494E4-18F8-4775-9FDD-EA986945BE8B}" srcOrd="0" destOrd="0" presId="urn:microsoft.com/office/officeart/2005/8/layout/default"/>
    <dgm:cxn modelId="{C69DF2C2-716E-4C61-9386-CE5CFC31074E}" srcId="{A692AB0D-07D0-40E8-82D8-4C0E6D10BAD4}" destId="{C4751FC9-B64D-4C77-9A9A-E3DF60C84B9D}" srcOrd="3" destOrd="0" parTransId="{F6536DFA-714E-48AD-8535-CA8B200A0FBD}" sibTransId="{1DF4B0B1-04FE-4386-881D-1AB61B14AC50}"/>
    <dgm:cxn modelId="{54E47EEE-9FC4-457D-A187-9CCCA83A89AD}" srcId="{A692AB0D-07D0-40E8-82D8-4C0E6D10BAD4}" destId="{C22A7DC4-38FE-49A1-957B-00BDAC30EB75}" srcOrd="2" destOrd="0" parTransId="{C5DA6DA5-52C6-4350-B453-5BFE91BC8C03}" sibTransId="{EC57AC9D-729A-4542-A554-4E01AD99C4B9}"/>
    <dgm:cxn modelId="{EB292BF4-6E8B-494D-BD91-36FDEFC405FD}" srcId="{A692AB0D-07D0-40E8-82D8-4C0E6D10BAD4}" destId="{14AC3047-12FE-467C-B57C-4A266773CEAE}" srcOrd="1" destOrd="0" parTransId="{E827690B-228A-41C5-89F8-5D95D9D53EDF}" sibTransId="{13F2E21E-9B6D-4FAE-89E6-1507010FF386}"/>
    <dgm:cxn modelId="{67C677F4-4D43-4768-B103-16251B71072B}" srcId="{A692AB0D-07D0-40E8-82D8-4C0E6D10BAD4}" destId="{EA603F85-BB67-452A-A2CC-674C74450DD5}" srcOrd="8" destOrd="0" parTransId="{B8C9D204-D89A-49EC-8686-CA0DE873FB66}" sibTransId="{3E09A2DA-4280-452E-AFEE-21A3948D63B7}"/>
    <dgm:cxn modelId="{009AA5FA-E42B-4097-9ABE-D4181BF95E68}" srcId="{A692AB0D-07D0-40E8-82D8-4C0E6D10BAD4}" destId="{F8D7061F-A649-40A3-A938-3551F2E387FF}" srcOrd="4" destOrd="0" parTransId="{69B4BBA8-64EF-491C-8092-6D0C748CAFBA}" sibTransId="{9DC5CC17-CE2B-447D-8BEF-6CF902DA1642}"/>
    <dgm:cxn modelId="{57C359D7-9114-4139-9B25-B64A0F3DD230}" type="presParOf" srcId="{1CAC8CA9-C25E-42D2-B619-3681EA6736AF}" destId="{F2CC6CB1-5FE3-4570-AFA8-EE68352D7AB0}" srcOrd="0" destOrd="0" presId="urn:microsoft.com/office/officeart/2005/8/layout/default"/>
    <dgm:cxn modelId="{D418411F-77A8-4C0D-B474-D2B7F0225060}" type="presParOf" srcId="{1CAC8CA9-C25E-42D2-B619-3681EA6736AF}" destId="{79856448-DDE6-4533-9361-7445F10D5646}" srcOrd="1" destOrd="0" presId="urn:microsoft.com/office/officeart/2005/8/layout/default"/>
    <dgm:cxn modelId="{94F115BA-2186-4349-984C-74A8B9720018}" type="presParOf" srcId="{1CAC8CA9-C25E-42D2-B619-3681EA6736AF}" destId="{EB59746A-82DA-40A4-AF29-4A69DCD9E515}" srcOrd="2" destOrd="0" presId="urn:microsoft.com/office/officeart/2005/8/layout/default"/>
    <dgm:cxn modelId="{0D294C49-9A61-46CB-B057-A28F612CE8F7}" type="presParOf" srcId="{1CAC8CA9-C25E-42D2-B619-3681EA6736AF}" destId="{ABB26F3C-F38D-4B2E-BE77-A46BBC7183F4}" srcOrd="3" destOrd="0" presId="urn:microsoft.com/office/officeart/2005/8/layout/default"/>
    <dgm:cxn modelId="{FA4EDB61-DF8E-46E2-9909-94D10C695BF7}" type="presParOf" srcId="{1CAC8CA9-C25E-42D2-B619-3681EA6736AF}" destId="{CEB494E4-18F8-4775-9FDD-EA986945BE8B}" srcOrd="4" destOrd="0" presId="urn:microsoft.com/office/officeart/2005/8/layout/default"/>
    <dgm:cxn modelId="{1F198937-A353-4411-B570-4ACD03890A8D}" type="presParOf" srcId="{1CAC8CA9-C25E-42D2-B619-3681EA6736AF}" destId="{963B9A00-EAA6-44C9-BA6A-C464FC78775B}" srcOrd="5" destOrd="0" presId="urn:microsoft.com/office/officeart/2005/8/layout/default"/>
    <dgm:cxn modelId="{FA5E38A6-7D6F-4E81-A16D-8AEA91DE9E37}" type="presParOf" srcId="{1CAC8CA9-C25E-42D2-B619-3681EA6736AF}" destId="{68A0AACF-5F57-4552-A6B7-6E8F562A65B9}" srcOrd="6" destOrd="0" presId="urn:microsoft.com/office/officeart/2005/8/layout/default"/>
    <dgm:cxn modelId="{C79A7228-ADB9-4FE7-A05A-2CE5A3C7749B}" type="presParOf" srcId="{1CAC8CA9-C25E-42D2-B619-3681EA6736AF}" destId="{FF2BAF4C-593B-4C09-A98F-23E12158145F}" srcOrd="7" destOrd="0" presId="urn:microsoft.com/office/officeart/2005/8/layout/default"/>
    <dgm:cxn modelId="{E68E9D50-D587-4715-9D70-BF04FA312397}" type="presParOf" srcId="{1CAC8CA9-C25E-42D2-B619-3681EA6736AF}" destId="{7202A1D1-31E6-4881-94A6-726EBE27D2E7}" srcOrd="8" destOrd="0" presId="urn:microsoft.com/office/officeart/2005/8/layout/default"/>
    <dgm:cxn modelId="{62D3276E-D004-43CE-B3D9-AD125F17E3EF}" type="presParOf" srcId="{1CAC8CA9-C25E-42D2-B619-3681EA6736AF}" destId="{FF3D1DB4-2569-4D15-A6A2-7EB4FD417623}" srcOrd="9" destOrd="0" presId="urn:microsoft.com/office/officeart/2005/8/layout/default"/>
    <dgm:cxn modelId="{0483FB39-56F6-42B0-BC70-678E3B54A0A7}" type="presParOf" srcId="{1CAC8CA9-C25E-42D2-B619-3681EA6736AF}" destId="{4E436281-84E3-4398-8CA9-74446E48507D}" srcOrd="10" destOrd="0" presId="urn:microsoft.com/office/officeart/2005/8/layout/default"/>
    <dgm:cxn modelId="{8BC03883-50B0-4A27-B05F-4D032FC5E254}" type="presParOf" srcId="{1CAC8CA9-C25E-42D2-B619-3681EA6736AF}" destId="{F850BCCD-A243-4672-B67D-C36A54F0D7BF}" srcOrd="11" destOrd="0" presId="urn:microsoft.com/office/officeart/2005/8/layout/default"/>
    <dgm:cxn modelId="{77766997-E69C-45CB-8265-2A3DFC0CF9F0}" type="presParOf" srcId="{1CAC8CA9-C25E-42D2-B619-3681EA6736AF}" destId="{722A05E1-C728-4302-897F-CA196B9B6A6D}" srcOrd="12" destOrd="0" presId="urn:microsoft.com/office/officeart/2005/8/layout/default"/>
    <dgm:cxn modelId="{6C2A26EA-3F68-4033-8996-764F7EF97DAF}" type="presParOf" srcId="{1CAC8CA9-C25E-42D2-B619-3681EA6736AF}" destId="{26318540-2A04-4121-93EA-9E9C7F919B5C}" srcOrd="13" destOrd="0" presId="urn:microsoft.com/office/officeart/2005/8/layout/default"/>
    <dgm:cxn modelId="{8237DEC9-090E-4268-8464-0FEC1348D02C}" type="presParOf" srcId="{1CAC8CA9-C25E-42D2-B619-3681EA6736AF}" destId="{AA1D0B1D-1337-4872-A265-9A6D0CAAD4F9}" srcOrd="14" destOrd="0" presId="urn:microsoft.com/office/officeart/2005/8/layout/default"/>
    <dgm:cxn modelId="{81B9E580-3A9F-4346-8165-AC3A401C2398}" type="presParOf" srcId="{1CAC8CA9-C25E-42D2-B619-3681EA6736AF}" destId="{2DAE0676-355F-45B1-B094-C6FF7F9C9497}" srcOrd="15" destOrd="0" presId="urn:microsoft.com/office/officeart/2005/8/layout/default"/>
    <dgm:cxn modelId="{4EE7C262-E4D6-4F17-887A-774FD7DD3E3B}" type="presParOf" srcId="{1CAC8CA9-C25E-42D2-B619-3681EA6736AF}" destId="{4B150EB3-51A1-45DE-942A-2F788F328ECE}" srcOrd="1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41F2ED-1872-4C1A-AFA6-8F456F1636CC}"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A0B3F576-44BC-4462-B0FB-C470CAFB1BD9}">
      <dgm:prSet/>
      <dgm:spPr/>
      <dgm:t>
        <a:bodyPr/>
        <a:lstStyle/>
        <a:p>
          <a:r>
            <a:rPr lang="en-US" b="1" i="0" baseline="0"/>
            <a:t>Absence of Objectivity</a:t>
          </a:r>
          <a:endParaRPr lang="en-US"/>
        </a:p>
      </dgm:t>
    </dgm:pt>
    <dgm:pt modelId="{F5527185-5DD2-4600-8A97-D203CAFDFD6D}" type="parTrans" cxnId="{6C70E2F1-177E-4DDA-A638-101E71366518}">
      <dgm:prSet/>
      <dgm:spPr/>
      <dgm:t>
        <a:bodyPr/>
        <a:lstStyle/>
        <a:p>
          <a:endParaRPr lang="en-US"/>
        </a:p>
      </dgm:t>
    </dgm:pt>
    <dgm:pt modelId="{116B3488-3265-4DD7-A287-B9E427BC32F6}" type="sibTrans" cxnId="{6C70E2F1-177E-4DDA-A638-101E71366518}">
      <dgm:prSet/>
      <dgm:spPr/>
      <dgm:t>
        <a:bodyPr/>
        <a:lstStyle/>
        <a:p>
          <a:endParaRPr lang="en-US"/>
        </a:p>
      </dgm:t>
    </dgm:pt>
    <dgm:pt modelId="{8FD4DEAF-29F9-454F-93A5-8D9F73699FB4}">
      <dgm:prSet/>
      <dgm:spPr/>
      <dgm:t>
        <a:bodyPr/>
        <a:lstStyle/>
        <a:p>
          <a:r>
            <a:rPr lang="en-US" b="1" i="0" baseline="0"/>
            <a:t>Halo Effects</a:t>
          </a:r>
          <a:endParaRPr lang="en-US"/>
        </a:p>
      </dgm:t>
    </dgm:pt>
    <dgm:pt modelId="{C81BB565-795B-4AB9-96C1-58F1A055B8D7}" type="parTrans" cxnId="{2E39CE46-F956-4711-A4F9-81881209BA33}">
      <dgm:prSet/>
      <dgm:spPr/>
      <dgm:t>
        <a:bodyPr/>
        <a:lstStyle/>
        <a:p>
          <a:endParaRPr lang="en-US"/>
        </a:p>
      </dgm:t>
    </dgm:pt>
    <dgm:pt modelId="{613E3AE9-27EA-4929-AFAC-7AFBF07ED00B}" type="sibTrans" cxnId="{2E39CE46-F956-4711-A4F9-81881209BA33}">
      <dgm:prSet/>
      <dgm:spPr/>
      <dgm:t>
        <a:bodyPr/>
        <a:lstStyle/>
        <a:p>
          <a:endParaRPr lang="en-US"/>
        </a:p>
      </dgm:t>
    </dgm:pt>
    <dgm:pt modelId="{EBBB30DE-BD25-47E2-B399-FFB41580AD97}">
      <dgm:prSet/>
      <dgm:spPr/>
      <dgm:t>
        <a:bodyPr/>
        <a:lstStyle/>
        <a:p>
          <a:r>
            <a:rPr lang="en-US" b="1" i="0" baseline="0"/>
            <a:t>Central Tendency</a:t>
          </a:r>
          <a:endParaRPr lang="en-US"/>
        </a:p>
      </dgm:t>
    </dgm:pt>
    <dgm:pt modelId="{F749996F-0AA4-45B7-B32F-3411D796173C}" type="parTrans" cxnId="{7752A452-17D2-4854-A940-9AAFE641438E}">
      <dgm:prSet/>
      <dgm:spPr/>
      <dgm:t>
        <a:bodyPr/>
        <a:lstStyle/>
        <a:p>
          <a:endParaRPr lang="en-US"/>
        </a:p>
      </dgm:t>
    </dgm:pt>
    <dgm:pt modelId="{064D74CF-DB31-4AE8-8746-450F15ACD025}" type="sibTrans" cxnId="{7752A452-17D2-4854-A940-9AAFE641438E}">
      <dgm:prSet/>
      <dgm:spPr/>
      <dgm:t>
        <a:bodyPr/>
        <a:lstStyle/>
        <a:p>
          <a:endParaRPr lang="en-US"/>
        </a:p>
      </dgm:t>
    </dgm:pt>
    <dgm:pt modelId="{1F8D1206-3DD6-4833-BD1F-DD91DFA5DB1E}">
      <dgm:prSet/>
      <dgm:spPr/>
      <dgm:t>
        <a:bodyPr/>
        <a:lstStyle/>
        <a:p>
          <a:r>
            <a:rPr lang="en-US" b="1" i="0" baseline="0"/>
            <a:t>Lenient Attitude</a:t>
          </a:r>
          <a:endParaRPr lang="en-US"/>
        </a:p>
      </dgm:t>
    </dgm:pt>
    <dgm:pt modelId="{8120AEF0-A37E-4CE2-809C-EDFC73CADDDD}" type="parTrans" cxnId="{241551EA-1C5A-4FA8-A264-DA7920FC3351}">
      <dgm:prSet/>
      <dgm:spPr/>
      <dgm:t>
        <a:bodyPr/>
        <a:lstStyle/>
        <a:p>
          <a:endParaRPr lang="en-US"/>
        </a:p>
      </dgm:t>
    </dgm:pt>
    <dgm:pt modelId="{05FCB3E3-96A8-4EFB-B14F-EB2402B43366}" type="sibTrans" cxnId="{241551EA-1C5A-4FA8-A264-DA7920FC3351}">
      <dgm:prSet/>
      <dgm:spPr/>
      <dgm:t>
        <a:bodyPr/>
        <a:lstStyle/>
        <a:p>
          <a:endParaRPr lang="en-US"/>
        </a:p>
      </dgm:t>
    </dgm:pt>
    <dgm:pt modelId="{97FEFAA7-8B8D-404B-90E4-DC0984876B46}">
      <dgm:prSet/>
      <dgm:spPr/>
      <dgm:t>
        <a:bodyPr/>
        <a:lstStyle/>
        <a:p>
          <a:r>
            <a:rPr lang="en-US" b="1" i="0" baseline="0"/>
            <a:t>Bias</a:t>
          </a:r>
          <a:endParaRPr lang="en-US"/>
        </a:p>
      </dgm:t>
    </dgm:pt>
    <dgm:pt modelId="{385F324E-E1C4-47A6-9EE2-5B9739A6C522}" type="parTrans" cxnId="{AC38EE80-A193-4FA0-ABB0-CE2FDEF7BC7E}">
      <dgm:prSet/>
      <dgm:spPr/>
      <dgm:t>
        <a:bodyPr/>
        <a:lstStyle/>
        <a:p>
          <a:endParaRPr lang="en-US"/>
        </a:p>
      </dgm:t>
    </dgm:pt>
    <dgm:pt modelId="{5DDC0998-8700-43FB-ADB3-CAE874D87960}" type="sibTrans" cxnId="{AC38EE80-A193-4FA0-ABB0-CE2FDEF7BC7E}">
      <dgm:prSet/>
      <dgm:spPr/>
      <dgm:t>
        <a:bodyPr/>
        <a:lstStyle/>
        <a:p>
          <a:endParaRPr lang="en-US"/>
        </a:p>
      </dgm:t>
    </dgm:pt>
    <dgm:pt modelId="{EDA5D44C-605B-418E-8599-9056983666F4}">
      <dgm:prSet/>
      <dgm:spPr/>
      <dgm:t>
        <a:bodyPr/>
        <a:lstStyle/>
        <a:p>
          <a:r>
            <a:rPr lang="en-US" b="1" i="0" baseline="0"/>
            <a:t>Recency Effects</a:t>
          </a:r>
          <a:endParaRPr lang="en-US"/>
        </a:p>
      </dgm:t>
    </dgm:pt>
    <dgm:pt modelId="{32695798-1C73-4579-9DB6-7C3E32864FE5}" type="parTrans" cxnId="{7A0D2E21-25D6-4644-A957-67643433D110}">
      <dgm:prSet/>
      <dgm:spPr/>
      <dgm:t>
        <a:bodyPr/>
        <a:lstStyle/>
        <a:p>
          <a:endParaRPr lang="en-US"/>
        </a:p>
      </dgm:t>
    </dgm:pt>
    <dgm:pt modelId="{FF2C6C9F-F0A9-48AA-9446-CD951B8E3BAB}" type="sibTrans" cxnId="{7A0D2E21-25D6-4644-A957-67643433D110}">
      <dgm:prSet/>
      <dgm:spPr/>
      <dgm:t>
        <a:bodyPr/>
        <a:lstStyle/>
        <a:p>
          <a:endParaRPr lang="en-US"/>
        </a:p>
      </dgm:t>
    </dgm:pt>
    <dgm:pt modelId="{E62F96D7-1301-4401-B6BA-766D1929F029}">
      <dgm:prSet/>
      <dgm:spPr/>
      <dgm:t>
        <a:bodyPr/>
        <a:lstStyle/>
        <a:p>
          <a:r>
            <a:rPr lang="en-US" b="1" i="0" baseline="0"/>
            <a:t>Employee Resistance</a:t>
          </a:r>
          <a:endParaRPr lang="en-US"/>
        </a:p>
      </dgm:t>
    </dgm:pt>
    <dgm:pt modelId="{DFC59E6D-F267-4871-A0B8-250AB7AAE5D9}" type="parTrans" cxnId="{2035F54A-D91B-4610-BBE1-307B505BC2D9}">
      <dgm:prSet/>
      <dgm:spPr/>
      <dgm:t>
        <a:bodyPr/>
        <a:lstStyle/>
        <a:p>
          <a:endParaRPr lang="en-US"/>
        </a:p>
      </dgm:t>
    </dgm:pt>
    <dgm:pt modelId="{DEE69C01-7B7C-47A5-B5D6-33C5D3E360D4}" type="sibTrans" cxnId="{2035F54A-D91B-4610-BBE1-307B505BC2D9}">
      <dgm:prSet/>
      <dgm:spPr/>
      <dgm:t>
        <a:bodyPr/>
        <a:lstStyle/>
        <a:p>
          <a:endParaRPr lang="en-US"/>
        </a:p>
      </dgm:t>
    </dgm:pt>
    <dgm:pt modelId="{387BAF56-CCB3-416A-A255-F08CAB2ABD0D}" type="pres">
      <dgm:prSet presAssocID="{2A41F2ED-1872-4C1A-AFA6-8F456F1636CC}" presName="diagram" presStyleCnt="0">
        <dgm:presLayoutVars>
          <dgm:dir/>
          <dgm:resizeHandles val="exact"/>
        </dgm:presLayoutVars>
      </dgm:prSet>
      <dgm:spPr/>
    </dgm:pt>
    <dgm:pt modelId="{7B080284-8662-44B4-B9A1-84ABE8481AD7}" type="pres">
      <dgm:prSet presAssocID="{A0B3F576-44BC-4462-B0FB-C470CAFB1BD9}" presName="node" presStyleLbl="node1" presStyleIdx="0" presStyleCnt="7">
        <dgm:presLayoutVars>
          <dgm:bulletEnabled val="1"/>
        </dgm:presLayoutVars>
      </dgm:prSet>
      <dgm:spPr/>
    </dgm:pt>
    <dgm:pt modelId="{3FF6092D-ACFC-4A63-B987-A41EBDE7F620}" type="pres">
      <dgm:prSet presAssocID="{116B3488-3265-4DD7-A287-B9E427BC32F6}" presName="sibTrans" presStyleCnt="0"/>
      <dgm:spPr/>
    </dgm:pt>
    <dgm:pt modelId="{AE88E1BC-76D1-478D-A75F-8F76CF4CA747}" type="pres">
      <dgm:prSet presAssocID="{8FD4DEAF-29F9-454F-93A5-8D9F73699FB4}" presName="node" presStyleLbl="node1" presStyleIdx="1" presStyleCnt="7">
        <dgm:presLayoutVars>
          <dgm:bulletEnabled val="1"/>
        </dgm:presLayoutVars>
      </dgm:prSet>
      <dgm:spPr/>
    </dgm:pt>
    <dgm:pt modelId="{FD571AA2-AE3A-4238-A0AF-A3F1A7B47B53}" type="pres">
      <dgm:prSet presAssocID="{613E3AE9-27EA-4929-AFAC-7AFBF07ED00B}" presName="sibTrans" presStyleCnt="0"/>
      <dgm:spPr/>
    </dgm:pt>
    <dgm:pt modelId="{DA655F80-8456-4369-AAB4-717ED92BAA7C}" type="pres">
      <dgm:prSet presAssocID="{EBBB30DE-BD25-47E2-B399-FFB41580AD97}" presName="node" presStyleLbl="node1" presStyleIdx="2" presStyleCnt="7">
        <dgm:presLayoutVars>
          <dgm:bulletEnabled val="1"/>
        </dgm:presLayoutVars>
      </dgm:prSet>
      <dgm:spPr/>
    </dgm:pt>
    <dgm:pt modelId="{89C88131-7740-4C48-B7D7-BD032CF53CBD}" type="pres">
      <dgm:prSet presAssocID="{064D74CF-DB31-4AE8-8746-450F15ACD025}" presName="sibTrans" presStyleCnt="0"/>
      <dgm:spPr/>
    </dgm:pt>
    <dgm:pt modelId="{97E13C5D-7953-457A-A485-DA2827C52531}" type="pres">
      <dgm:prSet presAssocID="{1F8D1206-3DD6-4833-BD1F-DD91DFA5DB1E}" presName="node" presStyleLbl="node1" presStyleIdx="3" presStyleCnt="7">
        <dgm:presLayoutVars>
          <dgm:bulletEnabled val="1"/>
        </dgm:presLayoutVars>
      </dgm:prSet>
      <dgm:spPr/>
    </dgm:pt>
    <dgm:pt modelId="{EE5A3B3A-6ED9-4DBA-A119-65FA56FA02E2}" type="pres">
      <dgm:prSet presAssocID="{05FCB3E3-96A8-4EFB-B14F-EB2402B43366}" presName="sibTrans" presStyleCnt="0"/>
      <dgm:spPr/>
    </dgm:pt>
    <dgm:pt modelId="{7A206994-F945-457B-9933-E0ECA3919AF8}" type="pres">
      <dgm:prSet presAssocID="{97FEFAA7-8B8D-404B-90E4-DC0984876B46}" presName="node" presStyleLbl="node1" presStyleIdx="4" presStyleCnt="7">
        <dgm:presLayoutVars>
          <dgm:bulletEnabled val="1"/>
        </dgm:presLayoutVars>
      </dgm:prSet>
      <dgm:spPr/>
    </dgm:pt>
    <dgm:pt modelId="{512B86AE-4815-45B8-8414-84E5A6916832}" type="pres">
      <dgm:prSet presAssocID="{5DDC0998-8700-43FB-ADB3-CAE874D87960}" presName="sibTrans" presStyleCnt="0"/>
      <dgm:spPr/>
    </dgm:pt>
    <dgm:pt modelId="{666336E1-D930-454B-9901-7125CDE5F770}" type="pres">
      <dgm:prSet presAssocID="{EDA5D44C-605B-418E-8599-9056983666F4}" presName="node" presStyleLbl="node1" presStyleIdx="5" presStyleCnt="7">
        <dgm:presLayoutVars>
          <dgm:bulletEnabled val="1"/>
        </dgm:presLayoutVars>
      </dgm:prSet>
      <dgm:spPr/>
    </dgm:pt>
    <dgm:pt modelId="{5F22E08A-C8BD-47E5-BC6C-FADCC24B6AF6}" type="pres">
      <dgm:prSet presAssocID="{FF2C6C9F-F0A9-48AA-9446-CD951B8E3BAB}" presName="sibTrans" presStyleCnt="0"/>
      <dgm:spPr/>
    </dgm:pt>
    <dgm:pt modelId="{2BE3FD88-4188-4144-91BC-DF645BBAF8F0}" type="pres">
      <dgm:prSet presAssocID="{E62F96D7-1301-4401-B6BA-766D1929F029}" presName="node" presStyleLbl="node1" presStyleIdx="6" presStyleCnt="7">
        <dgm:presLayoutVars>
          <dgm:bulletEnabled val="1"/>
        </dgm:presLayoutVars>
      </dgm:prSet>
      <dgm:spPr/>
    </dgm:pt>
  </dgm:ptLst>
  <dgm:cxnLst>
    <dgm:cxn modelId="{7A0D2E21-25D6-4644-A957-67643433D110}" srcId="{2A41F2ED-1872-4C1A-AFA6-8F456F1636CC}" destId="{EDA5D44C-605B-418E-8599-9056983666F4}" srcOrd="5" destOrd="0" parTransId="{32695798-1C73-4579-9DB6-7C3E32864FE5}" sibTransId="{FF2C6C9F-F0A9-48AA-9446-CD951B8E3BAB}"/>
    <dgm:cxn modelId="{E782A13B-672E-46A7-93D1-7CF839BDD651}" type="presOf" srcId="{E62F96D7-1301-4401-B6BA-766D1929F029}" destId="{2BE3FD88-4188-4144-91BC-DF645BBAF8F0}" srcOrd="0" destOrd="0" presId="urn:microsoft.com/office/officeart/2005/8/layout/default"/>
    <dgm:cxn modelId="{2E39CE46-F956-4711-A4F9-81881209BA33}" srcId="{2A41F2ED-1872-4C1A-AFA6-8F456F1636CC}" destId="{8FD4DEAF-29F9-454F-93A5-8D9F73699FB4}" srcOrd="1" destOrd="0" parTransId="{C81BB565-795B-4AB9-96C1-58F1A055B8D7}" sibTransId="{613E3AE9-27EA-4929-AFAC-7AFBF07ED00B}"/>
    <dgm:cxn modelId="{A98FEE47-1C4D-4850-B3A8-68AC98697E6B}" type="presOf" srcId="{EBBB30DE-BD25-47E2-B399-FFB41580AD97}" destId="{DA655F80-8456-4369-AAB4-717ED92BAA7C}" srcOrd="0" destOrd="0" presId="urn:microsoft.com/office/officeart/2005/8/layout/default"/>
    <dgm:cxn modelId="{2035F54A-D91B-4610-BBE1-307B505BC2D9}" srcId="{2A41F2ED-1872-4C1A-AFA6-8F456F1636CC}" destId="{E62F96D7-1301-4401-B6BA-766D1929F029}" srcOrd="6" destOrd="0" parTransId="{DFC59E6D-F267-4871-A0B8-250AB7AAE5D9}" sibTransId="{DEE69C01-7B7C-47A5-B5D6-33C5D3E360D4}"/>
    <dgm:cxn modelId="{BF1FC051-C049-48B8-AC57-1A44F282E5AA}" type="presOf" srcId="{A0B3F576-44BC-4462-B0FB-C470CAFB1BD9}" destId="{7B080284-8662-44B4-B9A1-84ABE8481AD7}" srcOrd="0" destOrd="0" presId="urn:microsoft.com/office/officeart/2005/8/layout/default"/>
    <dgm:cxn modelId="{7752A452-17D2-4854-A940-9AAFE641438E}" srcId="{2A41F2ED-1872-4C1A-AFA6-8F456F1636CC}" destId="{EBBB30DE-BD25-47E2-B399-FFB41580AD97}" srcOrd="2" destOrd="0" parTransId="{F749996F-0AA4-45B7-B32F-3411D796173C}" sibTransId="{064D74CF-DB31-4AE8-8746-450F15ACD025}"/>
    <dgm:cxn modelId="{AC38EE80-A193-4FA0-ABB0-CE2FDEF7BC7E}" srcId="{2A41F2ED-1872-4C1A-AFA6-8F456F1636CC}" destId="{97FEFAA7-8B8D-404B-90E4-DC0984876B46}" srcOrd="4" destOrd="0" parTransId="{385F324E-E1C4-47A6-9EE2-5B9739A6C522}" sibTransId="{5DDC0998-8700-43FB-ADB3-CAE874D87960}"/>
    <dgm:cxn modelId="{6CBA5F89-C414-43DC-9FBE-C38F472A4119}" type="presOf" srcId="{8FD4DEAF-29F9-454F-93A5-8D9F73699FB4}" destId="{AE88E1BC-76D1-478D-A75F-8F76CF4CA747}" srcOrd="0" destOrd="0" presId="urn:microsoft.com/office/officeart/2005/8/layout/default"/>
    <dgm:cxn modelId="{C1C7C2A7-18F2-479C-9796-79DABA947D25}" type="presOf" srcId="{EDA5D44C-605B-418E-8599-9056983666F4}" destId="{666336E1-D930-454B-9901-7125CDE5F770}" srcOrd="0" destOrd="0" presId="urn:microsoft.com/office/officeart/2005/8/layout/default"/>
    <dgm:cxn modelId="{DE2B6AB2-A891-43A5-B888-0A9CE193AC24}" type="presOf" srcId="{2A41F2ED-1872-4C1A-AFA6-8F456F1636CC}" destId="{387BAF56-CCB3-416A-A255-F08CAB2ABD0D}" srcOrd="0" destOrd="0" presId="urn:microsoft.com/office/officeart/2005/8/layout/default"/>
    <dgm:cxn modelId="{7DA766CF-5007-4C89-88F1-F6E6C72DE97A}" type="presOf" srcId="{97FEFAA7-8B8D-404B-90E4-DC0984876B46}" destId="{7A206994-F945-457B-9933-E0ECA3919AF8}" srcOrd="0" destOrd="0" presId="urn:microsoft.com/office/officeart/2005/8/layout/default"/>
    <dgm:cxn modelId="{241551EA-1C5A-4FA8-A264-DA7920FC3351}" srcId="{2A41F2ED-1872-4C1A-AFA6-8F456F1636CC}" destId="{1F8D1206-3DD6-4833-BD1F-DD91DFA5DB1E}" srcOrd="3" destOrd="0" parTransId="{8120AEF0-A37E-4CE2-809C-EDFC73CADDDD}" sibTransId="{05FCB3E3-96A8-4EFB-B14F-EB2402B43366}"/>
    <dgm:cxn modelId="{6C70E2F1-177E-4DDA-A638-101E71366518}" srcId="{2A41F2ED-1872-4C1A-AFA6-8F456F1636CC}" destId="{A0B3F576-44BC-4462-B0FB-C470CAFB1BD9}" srcOrd="0" destOrd="0" parTransId="{F5527185-5DD2-4600-8A97-D203CAFDFD6D}" sibTransId="{116B3488-3265-4DD7-A287-B9E427BC32F6}"/>
    <dgm:cxn modelId="{CFB257FB-3712-41EA-8597-202500910756}" type="presOf" srcId="{1F8D1206-3DD6-4833-BD1F-DD91DFA5DB1E}" destId="{97E13C5D-7953-457A-A485-DA2827C52531}" srcOrd="0" destOrd="0" presId="urn:microsoft.com/office/officeart/2005/8/layout/default"/>
    <dgm:cxn modelId="{BB129CB8-3C28-4911-98BF-27A809486CF7}" type="presParOf" srcId="{387BAF56-CCB3-416A-A255-F08CAB2ABD0D}" destId="{7B080284-8662-44B4-B9A1-84ABE8481AD7}" srcOrd="0" destOrd="0" presId="urn:microsoft.com/office/officeart/2005/8/layout/default"/>
    <dgm:cxn modelId="{68ECFBE6-A574-4AB3-9D16-558EB794B9F3}" type="presParOf" srcId="{387BAF56-CCB3-416A-A255-F08CAB2ABD0D}" destId="{3FF6092D-ACFC-4A63-B987-A41EBDE7F620}" srcOrd="1" destOrd="0" presId="urn:microsoft.com/office/officeart/2005/8/layout/default"/>
    <dgm:cxn modelId="{4CAB921C-65FE-4FB4-AAAF-6989B08A20DB}" type="presParOf" srcId="{387BAF56-CCB3-416A-A255-F08CAB2ABD0D}" destId="{AE88E1BC-76D1-478D-A75F-8F76CF4CA747}" srcOrd="2" destOrd="0" presId="urn:microsoft.com/office/officeart/2005/8/layout/default"/>
    <dgm:cxn modelId="{3FD503CA-2C4C-48F7-9410-48131D393275}" type="presParOf" srcId="{387BAF56-CCB3-416A-A255-F08CAB2ABD0D}" destId="{FD571AA2-AE3A-4238-A0AF-A3F1A7B47B53}" srcOrd="3" destOrd="0" presId="urn:microsoft.com/office/officeart/2005/8/layout/default"/>
    <dgm:cxn modelId="{0611FA1A-750B-49EB-9429-068D7479B98F}" type="presParOf" srcId="{387BAF56-CCB3-416A-A255-F08CAB2ABD0D}" destId="{DA655F80-8456-4369-AAB4-717ED92BAA7C}" srcOrd="4" destOrd="0" presId="urn:microsoft.com/office/officeart/2005/8/layout/default"/>
    <dgm:cxn modelId="{8D5208F5-7BA1-4220-AF68-EEBE0C284AC3}" type="presParOf" srcId="{387BAF56-CCB3-416A-A255-F08CAB2ABD0D}" destId="{89C88131-7740-4C48-B7D7-BD032CF53CBD}" srcOrd="5" destOrd="0" presId="urn:microsoft.com/office/officeart/2005/8/layout/default"/>
    <dgm:cxn modelId="{60E2CB5F-0161-4F9F-BE43-4E8F1926EDB6}" type="presParOf" srcId="{387BAF56-CCB3-416A-A255-F08CAB2ABD0D}" destId="{97E13C5D-7953-457A-A485-DA2827C52531}" srcOrd="6" destOrd="0" presId="urn:microsoft.com/office/officeart/2005/8/layout/default"/>
    <dgm:cxn modelId="{EFFF6EB9-B07A-4613-9613-2F2E04D34EBC}" type="presParOf" srcId="{387BAF56-CCB3-416A-A255-F08CAB2ABD0D}" destId="{EE5A3B3A-6ED9-4DBA-A119-65FA56FA02E2}" srcOrd="7" destOrd="0" presId="urn:microsoft.com/office/officeart/2005/8/layout/default"/>
    <dgm:cxn modelId="{758185A9-F0C8-478C-BCD4-72DE8817383C}" type="presParOf" srcId="{387BAF56-CCB3-416A-A255-F08CAB2ABD0D}" destId="{7A206994-F945-457B-9933-E0ECA3919AF8}" srcOrd="8" destOrd="0" presId="urn:microsoft.com/office/officeart/2005/8/layout/default"/>
    <dgm:cxn modelId="{C53DCD98-CFBF-42B0-8CDC-A360DD4B4C7C}" type="presParOf" srcId="{387BAF56-CCB3-416A-A255-F08CAB2ABD0D}" destId="{512B86AE-4815-45B8-8414-84E5A6916832}" srcOrd="9" destOrd="0" presId="urn:microsoft.com/office/officeart/2005/8/layout/default"/>
    <dgm:cxn modelId="{53078FAC-D8C5-408A-A7E9-680B311FACEA}" type="presParOf" srcId="{387BAF56-CCB3-416A-A255-F08CAB2ABD0D}" destId="{666336E1-D930-454B-9901-7125CDE5F770}" srcOrd="10" destOrd="0" presId="urn:microsoft.com/office/officeart/2005/8/layout/default"/>
    <dgm:cxn modelId="{E940F48E-6B13-40F1-B331-F8919F3A59E6}" type="presParOf" srcId="{387BAF56-CCB3-416A-A255-F08CAB2ABD0D}" destId="{5F22E08A-C8BD-47E5-BC6C-FADCC24B6AF6}" srcOrd="11" destOrd="0" presId="urn:microsoft.com/office/officeart/2005/8/layout/default"/>
    <dgm:cxn modelId="{33B35F29-AE79-404E-AB7B-C8727359883C}" type="presParOf" srcId="{387BAF56-CCB3-416A-A255-F08CAB2ABD0D}" destId="{2BE3FD88-4188-4144-91BC-DF645BBAF8F0}" srcOrd="1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2558D0-941E-4C89-BC7F-4502AF40907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692823F-B1C0-4E9D-8A28-BC7F6DB25D6A}">
      <dgm:prSet/>
      <dgm:spPr/>
      <dgm:t>
        <a:bodyPr/>
        <a:lstStyle/>
        <a:p>
          <a:r>
            <a:rPr lang="en-IN" b="0" i="0" baseline="0"/>
            <a:t>It is essential for an organization to develop a systematic and objective evaluation process to gain the confidence of the employees in the process. This is necessary because the results of job evaluation would form the basis for the sensitive exercise of pay determination. </a:t>
          </a:r>
          <a:endParaRPr lang="en-US"/>
        </a:p>
      </dgm:t>
    </dgm:pt>
    <dgm:pt modelId="{0D116560-A5BA-4C70-8D00-2A04C7912303}" type="parTrans" cxnId="{5BFFCA7B-4086-433B-884B-B8E95808A4EF}">
      <dgm:prSet/>
      <dgm:spPr/>
      <dgm:t>
        <a:bodyPr/>
        <a:lstStyle/>
        <a:p>
          <a:endParaRPr lang="en-US"/>
        </a:p>
      </dgm:t>
    </dgm:pt>
    <dgm:pt modelId="{9FA33EA0-F15D-4D25-A205-28D2118065E2}" type="sibTrans" cxnId="{5BFFCA7B-4086-433B-884B-B8E95808A4EF}">
      <dgm:prSet/>
      <dgm:spPr/>
      <dgm:t>
        <a:bodyPr/>
        <a:lstStyle/>
        <a:p>
          <a:endParaRPr lang="en-US"/>
        </a:p>
      </dgm:t>
    </dgm:pt>
    <dgm:pt modelId="{66DF9929-9C70-46D1-8C28-78A363CCAD1A}">
      <dgm:prSet/>
      <dgm:spPr/>
      <dgm:t>
        <a:bodyPr/>
        <a:lstStyle/>
        <a:p>
          <a:r>
            <a:rPr lang="en-IN" b="0" i="0" baseline="0"/>
            <a:t>An organization can have its own process of conducting job evaluation. However, the following process can find acceptance in any form of organization with necessary organization specific modifications. As illustrated in Figure 10.4, the steps in a job evaluation process are</a:t>
          </a:r>
          <a:endParaRPr lang="en-US"/>
        </a:p>
      </dgm:t>
    </dgm:pt>
    <dgm:pt modelId="{395BECD6-C056-411C-A131-BA84274EA6D6}" type="parTrans" cxnId="{6B96B0F6-AA91-4258-AC6F-222C19AE5C56}">
      <dgm:prSet/>
      <dgm:spPr/>
      <dgm:t>
        <a:bodyPr/>
        <a:lstStyle/>
        <a:p>
          <a:endParaRPr lang="en-US"/>
        </a:p>
      </dgm:t>
    </dgm:pt>
    <dgm:pt modelId="{F593480B-9E88-4BDC-ABC7-8F39995747BC}" type="sibTrans" cxnId="{6B96B0F6-AA91-4258-AC6F-222C19AE5C56}">
      <dgm:prSet/>
      <dgm:spPr/>
      <dgm:t>
        <a:bodyPr/>
        <a:lstStyle/>
        <a:p>
          <a:endParaRPr lang="en-US"/>
        </a:p>
      </dgm:t>
    </dgm:pt>
    <dgm:pt modelId="{02F22A5E-85AB-4D51-91BD-53112A9468BB}">
      <dgm:prSet/>
      <dgm:spPr/>
      <dgm:t>
        <a:bodyPr/>
        <a:lstStyle/>
        <a:p>
          <a:r>
            <a:rPr lang="en-IN" b="0" i="0" baseline="0"/>
            <a:t>(i) identification of jobs to be evaluated, (ii) gathering relevant information about the jobs, (iii) determination of job ranking, (iv) selection of benchmark jobs, (v) wage and salary surveys, and (vi) periodic review and feedback. We shall now see these steps in detail.</a:t>
          </a:r>
          <a:endParaRPr lang="en-US"/>
        </a:p>
      </dgm:t>
    </dgm:pt>
    <dgm:pt modelId="{422339CC-170B-479E-B204-B1E3AC5E507B}" type="parTrans" cxnId="{4D4B8A67-7F05-4D19-B577-F7372B57272D}">
      <dgm:prSet/>
      <dgm:spPr/>
      <dgm:t>
        <a:bodyPr/>
        <a:lstStyle/>
        <a:p>
          <a:endParaRPr lang="en-US"/>
        </a:p>
      </dgm:t>
    </dgm:pt>
    <dgm:pt modelId="{06C15881-4DD3-46CF-83C4-0325368C1B16}" type="sibTrans" cxnId="{4D4B8A67-7F05-4D19-B577-F7372B57272D}">
      <dgm:prSet/>
      <dgm:spPr/>
      <dgm:t>
        <a:bodyPr/>
        <a:lstStyle/>
        <a:p>
          <a:endParaRPr lang="en-US"/>
        </a:p>
      </dgm:t>
    </dgm:pt>
    <dgm:pt modelId="{45A9E471-8E44-4DDE-9B3F-94723EAC2128}" type="pres">
      <dgm:prSet presAssocID="{DA2558D0-941E-4C89-BC7F-4502AF409071}" presName="root" presStyleCnt="0">
        <dgm:presLayoutVars>
          <dgm:dir/>
          <dgm:resizeHandles val="exact"/>
        </dgm:presLayoutVars>
      </dgm:prSet>
      <dgm:spPr/>
    </dgm:pt>
    <dgm:pt modelId="{642C3AB4-FAC9-4AE6-8E9D-653DF381BEC0}" type="pres">
      <dgm:prSet presAssocID="{7692823F-B1C0-4E9D-8A28-BC7F6DB25D6A}" presName="compNode" presStyleCnt="0"/>
      <dgm:spPr/>
    </dgm:pt>
    <dgm:pt modelId="{0CA54984-955A-446A-85EB-03B9B994B3A6}" type="pres">
      <dgm:prSet presAssocID="{7692823F-B1C0-4E9D-8A28-BC7F6DB25D6A}" presName="bgRect" presStyleLbl="bgShp" presStyleIdx="0" presStyleCnt="3"/>
      <dgm:spPr/>
    </dgm:pt>
    <dgm:pt modelId="{41939F41-7594-48F1-86A8-A5A437A5784F}" type="pres">
      <dgm:prSet presAssocID="{7692823F-B1C0-4E9D-8A28-BC7F6DB25D6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siness Growth"/>
        </a:ext>
      </dgm:extLst>
    </dgm:pt>
    <dgm:pt modelId="{386C9AA9-C818-45EE-AFC5-98156162076D}" type="pres">
      <dgm:prSet presAssocID="{7692823F-B1C0-4E9D-8A28-BC7F6DB25D6A}" presName="spaceRect" presStyleCnt="0"/>
      <dgm:spPr/>
    </dgm:pt>
    <dgm:pt modelId="{C38B207A-69C5-40DF-9527-46E1D29A92A4}" type="pres">
      <dgm:prSet presAssocID="{7692823F-B1C0-4E9D-8A28-BC7F6DB25D6A}" presName="parTx" presStyleLbl="revTx" presStyleIdx="0" presStyleCnt="3">
        <dgm:presLayoutVars>
          <dgm:chMax val="0"/>
          <dgm:chPref val="0"/>
        </dgm:presLayoutVars>
      </dgm:prSet>
      <dgm:spPr/>
    </dgm:pt>
    <dgm:pt modelId="{AF3D0184-7236-4A83-A7FE-F7FE59CF02D9}" type="pres">
      <dgm:prSet presAssocID="{9FA33EA0-F15D-4D25-A205-28D2118065E2}" presName="sibTrans" presStyleCnt="0"/>
      <dgm:spPr/>
    </dgm:pt>
    <dgm:pt modelId="{AFDFD3F7-6443-46CA-8110-5C0F8BD951A4}" type="pres">
      <dgm:prSet presAssocID="{66DF9929-9C70-46D1-8C28-78A363CCAD1A}" presName="compNode" presStyleCnt="0"/>
      <dgm:spPr/>
    </dgm:pt>
    <dgm:pt modelId="{5E5529D4-DF0E-4DC6-AD56-DE1863A8CB91}" type="pres">
      <dgm:prSet presAssocID="{66DF9929-9C70-46D1-8C28-78A363CCAD1A}" presName="bgRect" presStyleLbl="bgShp" presStyleIdx="1" presStyleCnt="3"/>
      <dgm:spPr/>
    </dgm:pt>
    <dgm:pt modelId="{CFBF56D4-9E2D-4164-B05F-786DF0A3889C}" type="pres">
      <dgm:prSet presAssocID="{66DF9929-9C70-46D1-8C28-78A363CCAD1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03734675-6C6D-4DB7-ACEC-844DD0CA6497}" type="pres">
      <dgm:prSet presAssocID="{66DF9929-9C70-46D1-8C28-78A363CCAD1A}" presName="spaceRect" presStyleCnt="0"/>
      <dgm:spPr/>
    </dgm:pt>
    <dgm:pt modelId="{DFE32E31-D1CD-4016-B03E-51C604F2BCA9}" type="pres">
      <dgm:prSet presAssocID="{66DF9929-9C70-46D1-8C28-78A363CCAD1A}" presName="parTx" presStyleLbl="revTx" presStyleIdx="1" presStyleCnt="3">
        <dgm:presLayoutVars>
          <dgm:chMax val="0"/>
          <dgm:chPref val="0"/>
        </dgm:presLayoutVars>
      </dgm:prSet>
      <dgm:spPr/>
    </dgm:pt>
    <dgm:pt modelId="{1ED238C8-284F-4CD3-BFEC-E7A8862EA38F}" type="pres">
      <dgm:prSet presAssocID="{F593480B-9E88-4BDC-ABC7-8F39995747BC}" presName="sibTrans" presStyleCnt="0"/>
      <dgm:spPr/>
    </dgm:pt>
    <dgm:pt modelId="{FDE260AC-D73F-43DE-A1A7-F70D7BA6DDE0}" type="pres">
      <dgm:prSet presAssocID="{02F22A5E-85AB-4D51-91BD-53112A9468BB}" presName="compNode" presStyleCnt="0"/>
      <dgm:spPr/>
    </dgm:pt>
    <dgm:pt modelId="{AF8EF38D-27DA-4658-B516-F928873A243C}" type="pres">
      <dgm:prSet presAssocID="{02F22A5E-85AB-4D51-91BD-53112A9468BB}" presName="bgRect" presStyleLbl="bgShp" presStyleIdx="2" presStyleCnt="3"/>
      <dgm:spPr/>
    </dgm:pt>
    <dgm:pt modelId="{50B12067-C25D-4D52-B048-A30E6CFA29DD}" type="pres">
      <dgm:prSet presAssocID="{02F22A5E-85AB-4D51-91BD-53112A9468B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mployee Badge"/>
        </a:ext>
      </dgm:extLst>
    </dgm:pt>
    <dgm:pt modelId="{C4F64062-1FCB-45E5-9657-E39005D45B71}" type="pres">
      <dgm:prSet presAssocID="{02F22A5E-85AB-4D51-91BD-53112A9468BB}" presName="spaceRect" presStyleCnt="0"/>
      <dgm:spPr/>
    </dgm:pt>
    <dgm:pt modelId="{54553A1C-11BD-4BCA-AFC9-7A1D9F2595C7}" type="pres">
      <dgm:prSet presAssocID="{02F22A5E-85AB-4D51-91BD-53112A9468BB}" presName="parTx" presStyleLbl="revTx" presStyleIdx="2" presStyleCnt="3">
        <dgm:presLayoutVars>
          <dgm:chMax val="0"/>
          <dgm:chPref val="0"/>
        </dgm:presLayoutVars>
      </dgm:prSet>
      <dgm:spPr/>
    </dgm:pt>
  </dgm:ptLst>
  <dgm:cxnLst>
    <dgm:cxn modelId="{5AF9B046-200F-4559-9050-627F47059DA0}" type="presOf" srcId="{66DF9929-9C70-46D1-8C28-78A363CCAD1A}" destId="{DFE32E31-D1CD-4016-B03E-51C604F2BCA9}" srcOrd="0" destOrd="0" presId="urn:microsoft.com/office/officeart/2018/2/layout/IconVerticalSolidList"/>
    <dgm:cxn modelId="{4D4B8A67-7F05-4D19-B577-F7372B57272D}" srcId="{DA2558D0-941E-4C89-BC7F-4502AF409071}" destId="{02F22A5E-85AB-4D51-91BD-53112A9468BB}" srcOrd="2" destOrd="0" parTransId="{422339CC-170B-479E-B204-B1E3AC5E507B}" sibTransId="{06C15881-4DD3-46CF-83C4-0325368C1B16}"/>
    <dgm:cxn modelId="{58601B48-66D3-4DEF-B8D4-5A7C95589D89}" type="presOf" srcId="{7692823F-B1C0-4E9D-8A28-BC7F6DB25D6A}" destId="{C38B207A-69C5-40DF-9527-46E1D29A92A4}" srcOrd="0" destOrd="0" presId="urn:microsoft.com/office/officeart/2018/2/layout/IconVerticalSolidList"/>
    <dgm:cxn modelId="{5BFFCA7B-4086-433B-884B-B8E95808A4EF}" srcId="{DA2558D0-941E-4C89-BC7F-4502AF409071}" destId="{7692823F-B1C0-4E9D-8A28-BC7F6DB25D6A}" srcOrd="0" destOrd="0" parTransId="{0D116560-A5BA-4C70-8D00-2A04C7912303}" sibTransId="{9FA33EA0-F15D-4D25-A205-28D2118065E2}"/>
    <dgm:cxn modelId="{750DC49E-3FC4-4C5B-ABE6-7D31C1F478EE}" type="presOf" srcId="{DA2558D0-941E-4C89-BC7F-4502AF409071}" destId="{45A9E471-8E44-4DDE-9B3F-94723EAC2128}" srcOrd="0" destOrd="0" presId="urn:microsoft.com/office/officeart/2018/2/layout/IconVerticalSolidList"/>
    <dgm:cxn modelId="{7539ACC2-1937-466E-B3E2-19D964BD441C}" type="presOf" srcId="{02F22A5E-85AB-4D51-91BD-53112A9468BB}" destId="{54553A1C-11BD-4BCA-AFC9-7A1D9F2595C7}" srcOrd="0" destOrd="0" presId="urn:microsoft.com/office/officeart/2018/2/layout/IconVerticalSolidList"/>
    <dgm:cxn modelId="{6B96B0F6-AA91-4258-AC6F-222C19AE5C56}" srcId="{DA2558D0-941E-4C89-BC7F-4502AF409071}" destId="{66DF9929-9C70-46D1-8C28-78A363CCAD1A}" srcOrd="1" destOrd="0" parTransId="{395BECD6-C056-411C-A131-BA84274EA6D6}" sibTransId="{F593480B-9E88-4BDC-ABC7-8F39995747BC}"/>
    <dgm:cxn modelId="{81937877-0024-4C17-B621-616D8363A180}" type="presParOf" srcId="{45A9E471-8E44-4DDE-9B3F-94723EAC2128}" destId="{642C3AB4-FAC9-4AE6-8E9D-653DF381BEC0}" srcOrd="0" destOrd="0" presId="urn:microsoft.com/office/officeart/2018/2/layout/IconVerticalSolidList"/>
    <dgm:cxn modelId="{7E8DBAAC-B1B1-4FBA-AAAD-46A24FF5CECA}" type="presParOf" srcId="{642C3AB4-FAC9-4AE6-8E9D-653DF381BEC0}" destId="{0CA54984-955A-446A-85EB-03B9B994B3A6}" srcOrd="0" destOrd="0" presId="urn:microsoft.com/office/officeart/2018/2/layout/IconVerticalSolidList"/>
    <dgm:cxn modelId="{D235BC11-DBCF-4FF8-9FD9-44526F483817}" type="presParOf" srcId="{642C3AB4-FAC9-4AE6-8E9D-653DF381BEC0}" destId="{41939F41-7594-48F1-86A8-A5A437A5784F}" srcOrd="1" destOrd="0" presId="urn:microsoft.com/office/officeart/2018/2/layout/IconVerticalSolidList"/>
    <dgm:cxn modelId="{8DE305F3-8660-4239-914E-6830E3F0B745}" type="presParOf" srcId="{642C3AB4-FAC9-4AE6-8E9D-653DF381BEC0}" destId="{386C9AA9-C818-45EE-AFC5-98156162076D}" srcOrd="2" destOrd="0" presId="urn:microsoft.com/office/officeart/2018/2/layout/IconVerticalSolidList"/>
    <dgm:cxn modelId="{62F181F8-A633-4204-AF94-F15611760EB2}" type="presParOf" srcId="{642C3AB4-FAC9-4AE6-8E9D-653DF381BEC0}" destId="{C38B207A-69C5-40DF-9527-46E1D29A92A4}" srcOrd="3" destOrd="0" presId="urn:microsoft.com/office/officeart/2018/2/layout/IconVerticalSolidList"/>
    <dgm:cxn modelId="{0D6CBB5D-4736-4725-AD40-74AFE7B2CF03}" type="presParOf" srcId="{45A9E471-8E44-4DDE-9B3F-94723EAC2128}" destId="{AF3D0184-7236-4A83-A7FE-F7FE59CF02D9}" srcOrd="1" destOrd="0" presId="urn:microsoft.com/office/officeart/2018/2/layout/IconVerticalSolidList"/>
    <dgm:cxn modelId="{43A5CA1A-8BF5-4F1F-996A-4142AEC1783A}" type="presParOf" srcId="{45A9E471-8E44-4DDE-9B3F-94723EAC2128}" destId="{AFDFD3F7-6443-46CA-8110-5C0F8BD951A4}" srcOrd="2" destOrd="0" presId="urn:microsoft.com/office/officeart/2018/2/layout/IconVerticalSolidList"/>
    <dgm:cxn modelId="{B40693EE-1776-4297-9C03-3DFCCDF931F1}" type="presParOf" srcId="{AFDFD3F7-6443-46CA-8110-5C0F8BD951A4}" destId="{5E5529D4-DF0E-4DC6-AD56-DE1863A8CB91}" srcOrd="0" destOrd="0" presId="urn:microsoft.com/office/officeart/2018/2/layout/IconVerticalSolidList"/>
    <dgm:cxn modelId="{B94DBA51-1460-42A4-A497-C9F230CB0D6A}" type="presParOf" srcId="{AFDFD3F7-6443-46CA-8110-5C0F8BD951A4}" destId="{CFBF56D4-9E2D-4164-B05F-786DF0A3889C}" srcOrd="1" destOrd="0" presId="urn:microsoft.com/office/officeart/2018/2/layout/IconVerticalSolidList"/>
    <dgm:cxn modelId="{E33D5CFE-C62D-4C29-B6D9-98A06969331A}" type="presParOf" srcId="{AFDFD3F7-6443-46CA-8110-5C0F8BD951A4}" destId="{03734675-6C6D-4DB7-ACEC-844DD0CA6497}" srcOrd="2" destOrd="0" presId="urn:microsoft.com/office/officeart/2018/2/layout/IconVerticalSolidList"/>
    <dgm:cxn modelId="{D69B48A8-693D-4948-BE52-5C4839D6BF42}" type="presParOf" srcId="{AFDFD3F7-6443-46CA-8110-5C0F8BD951A4}" destId="{DFE32E31-D1CD-4016-B03E-51C604F2BCA9}" srcOrd="3" destOrd="0" presId="urn:microsoft.com/office/officeart/2018/2/layout/IconVerticalSolidList"/>
    <dgm:cxn modelId="{8C6EB111-0F03-4741-969D-F6021D2540A3}" type="presParOf" srcId="{45A9E471-8E44-4DDE-9B3F-94723EAC2128}" destId="{1ED238C8-284F-4CD3-BFEC-E7A8862EA38F}" srcOrd="3" destOrd="0" presId="urn:microsoft.com/office/officeart/2018/2/layout/IconVerticalSolidList"/>
    <dgm:cxn modelId="{90F5BE27-8760-4ECB-A493-5DE9FEC6793D}" type="presParOf" srcId="{45A9E471-8E44-4DDE-9B3F-94723EAC2128}" destId="{FDE260AC-D73F-43DE-A1A7-F70D7BA6DDE0}" srcOrd="4" destOrd="0" presId="urn:microsoft.com/office/officeart/2018/2/layout/IconVerticalSolidList"/>
    <dgm:cxn modelId="{C0E00DB5-07F8-4F69-B9E8-D2770B5967FF}" type="presParOf" srcId="{FDE260AC-D73F-43DE-A1A7-F70D7BA6DDE0}" destId="{AF8EF38D-27DA-4658-B516-F928873A243C}" srcOrd="0" destOrd="0" presId="urn:microsoft.com/office/officeart/2018/2/layout/IconVerticalSolidList"/>
    <dgm:cxn modelId="{1DAFB93D-DEA9-4F76-B772-B3FD759E0C28}" type="presParOf" srcId="{FDE260AC-D73F-43DE-A1A7-F70D7BA6DDE0}" destId="{50B12067-C25D-4D52-B048-A30E6CFA29DD}" srcOrd="1" destOrd="0" presId="urn:microsoft.com/office/officeart/2018/2/layout/IconVerticalSolidList"/>
    <dgm:cxn modelId="{DDF30032-DC18-432A-BA7E-202F97F26AD2}" type="presParOf" srcId="{FDE260AC-D73F-43DE-A1A7-F70D7BA6DDE0}" destId="{C4F64062-1FCB-45E5-9657-E39005D45B71}" srcOrd="2" destOrd="0" presId="urn:microsoft.com/office/officeart/2018/2/layout/IconVerticalSolidList"/>
    <dgm:cxn modelId="{6BF82391-BFB3-4960-BE71-F66CC6B99298}" type="presParOf" srcId="{FDE260AC-D73F-43DE-A1A7-F70D7BA6DDE0}" destId="{54553A1C-11BD-4BCA-AFC9-7A1D9F2595C7}"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CC6CB1-5FE3-4570-AFA8-EE68352D7AB0}">
      <dsp:nvSpPr>
        <dsp:cNvPr id="0" name=""/>
        <dsp:cNvSpPr/>
      </dsp:nvSpPr>
      <dsp:spPr>
        <a:xfrm>
          <a:off x="3437" y="599016"/>
          <a:ext cx="1861393" cy="111683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i="0" kern="1200" baseline="0"/>
            <a:t>Determining the objectives</a:t>
          </a:r>
          <a:endParaRPr lang="en-US" sz="1500" kern="1200"/>
        </a:p>
      </dsp:txBody>
      <dsp:txXfrm>
        <a:off x="3437" y="599016"/>
        <a:ext cx="1861393" cy="1116836"/>
      </dsp:txXfrm>
    </dsp:sp>
    <dsp:sp modelId="{EB59746A-82DA-40A4-AF29-4A69DCD9E515}">
      <dsp:nvSpPr>
        <dsp:cNvPr id="0" name=""/>
        <dsp:cNvSpPr/>
      </dsp:nvSpPr>
      <dsp:spPr>
        <a:xfrm>
          <a:off x="2050970" y="599016"/>
          <a:ext cx="1861393" cy="111683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b="1" i="0" kern="1200" baseline="0"/>
            <a:t>Deciding the receiver and giver of feedback</a:t>
          </a:r>
          <a:endParaRPr lang="en-US" sz="1500" kern="1200"/>
        </a:p>
      </dsp:txBody>
      <dsp:txXfrm>
        <a:off x="2050970" y="599016"/>
        <a:ext cx="1861393" cy="1116836"/>
      </dsp:txXfrm>
    </dsp:sp>
    <dsp:sp modelId="{CEB494E4-18F8-4775-9FDD-EA986945BE8B}">
      <dsp:nvSpPr>
        <dsp:cNvPr id="0" name=""/>
        <dsp:cNvSpPr/>
      </dsp:nvSpPr>
      <dsp:spPr>
        <a:xfrm>
          <a:off x="4098503" y="599016"/>
          <a:ext cx="1861393" cy="111683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i="0" kern="1200" baseline="0"/>
            <a:t>Establishing the performance criteria</a:t>
          </a:r>
          <a:endParaRPr lang="en-US" sz="1500" kern="1200"/>
        </a:p>
      </dsp:txBody>
      <dsp:txXfrm>
        <a:off x="4098503" y="599016"/>
        <a:ext cx="1861393" cy="1116836"/>
      </dsp:txXfrm>
    </dsp:sp>
    <dsp:sp modelId="{68A0AACF-5F57-4552-A6B7-6E8F562A65B9}">
      <dsp:nvSpPr>
        <dsp:cNvPr id="0" name=""/>
        <dsp:cNvSpPr/>
      </dsp:nvSpPr>
      <dsp:spPr>
        <a:xfrm>
          <a:off x="6146036" y="599016"/>
          <a:ext cx="1861393" cy="111683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b="1" i="0" kern="1200" baseline="0"/>
            <a:t>Determining the mode of collecting the data</a:t>
          </a:r>
          <a:endParaRPr lang="en-US" sz="1500" kern="1200"/>
        </a:p>
      </dsp:txBody>
      <dsp:txXfrm>
        <a:off x="6146036" y="599016"/>
        <a:ext cx="1861393" cy="1116836"/>
      </dsp:txXfrm>
    </dsp:sp>
    <dsp:sp modelId="{7202A1D1-31E6-4881-94A6-726EBE27D2E7}">
      <dsp:nvSpPr>
        <dsp:cNvPr id="0" name=""/>
        <dsp:cNvSpPr/>
      </dsp:nvSpPr>
      <dsp:spPr>
        <a:xfrm>
          <a:off x="8193568" y="599016"/>
          <a:ext cx="1861393" cy="111683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b="1" i="0" kern="1200" baseline="0"/>
            <a:t>Finalizing the method of data analysis and presentation</a:t>
          </a:r>
          <a:endParaRPr lang="en-US" sz="1500" kern="1200"/>
        </a:p>
      </dsp:txBody>
      <dsp:txXfrm>
        <a:off x="8193568" y="599016"/>
        <a:ext cx="1861393" cy="1116836"/>
      </dsp:txXfrm>
    </dsp:sp>
    <dsp:sp modelId="{4E436281-84E3-4398-8CA9-74446E48507D}">
      <dsp:nvSpPr>
        <dsp:cNvPr id="0" name=""/>
        <dsp:cNvSpPr/>
      </dsp:nvSpPr>
      <dsp:spPr>
        <a:xfrm>
          <a:off x="1027204" y="1901992"/>
          <a:ext cx="1861393" cy="111683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i="0" kern="1200" baseline="0"/>
            <a:t>Trying a pilot scheme</a:t>
          </a:r>
          <a:endParaRPr lang="en-US" sz="1500" kern="1200"/>
        </a:p>
      </dsp:txBody>
      <dsp:txXfrm>
        <a:off x="1027204" y="1901992"/>
        <a:ext cx="1861393" cy="1116836"/>
      </dsp:txXfrm>
    </dsp:sp>
    <dsp:sp modelId="{722A05E1-C728-4302-897F-CA196B9B6A6D}">
      <dsp:nvSpPr>
        <dsp:cNvPr id="0" name=""/>
        <dsp:cNvSpPr/>
      </dsp:nvSpPr>
      <dsp:spPr>
        <a:xfrm>
          <a:off x="3074736" y="1901992"/>
          <a:ext cx="1861393" cy="111683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b="1" i="0" kern="1200" baseline="0"/>
            <a:t>Execution of the feedback process</a:t>
          </a:r>
          <a:endParaRPr lang="en-US" sz="1500" kern="1200"/>
        </a:p>
      </dsp:txBody>
      <dsp:txXfrm>
        <a:off x="3074736" y="1901992"/>
        <a:ext cx="1861393" cy="1116836"/>
      </dsp:txXfrm>
    </dsp:sp>
    <dsp:sp modelId="{AA1D0B1D-1337-4872-A265-9A6D0CAAD4F9}">
      <dsp:nvSpPr>
        <dsp:cNvPr id="0" name=""/>
        <dsp:cNvSpPr/>
      </dsp:nvSpPr>
      <dsp:spPr>
        <a:xfrm>
          <a:off x="5122269" y="1901992"/>
          <a:ext cx="1861393" cy="111683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i="0" kern="1200" baseline="0"/>
            <a:t>Evaluation and communication</a:t>
          </a:r>
          <a:endParaRPr lang="en-US" sz="1500" kern="1200"/>
        </a:p>
      </dsp:txBody>
      <dsp:txXfrm>
        <a:off x="5122269" y="1901992"/>
        <a:ext cx="1861393" cy="1116836"/>
      </dsp:txXfrm>
    </dsp:sp>
    <dsp:sp modelId="{4B150EB3-51A1-45DE-942A-2F788F328ECE}">
      <dsp:nvSpPr>
        <dsp:cNvPr id="0" name=""/>
        <dsp:cNvSpPr/>
      </dsp:nvSpPr>
      <dsp:spPr>
        <a:xfrm>
          <a:off x="7169802" y="1901992"/>
          <a:ext cx="1861393" cy="111683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IN" sz="1500" b="1" i="0" kern="1200" baseline="0"/>
            <a:t>Factors Enhancing the Effectiveness of the 360-degree Feedback Process</a:t>
          </a:r>
          <a:endParaRPr lang="en-US" sz="1500" kern="1200"/>
        </a:p>
      </dsp:txBody>
      <dsp:txXfrm>
        <a:off x="7169802" y="1901992"/>
        <a:ext cx="1861393" cy="11168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80284-8662-44B4-B9A1-84ABE8481AD7}">
      <dsp:nvSpPr>
        <dsp:cNvPr id="0" name=""/>
        <dsp:cNvSpPr/>
      </dsp:nvSpPr>
      <dsp:spPr>
        <a:xfrm>
          <a:off x="2946" y="289357"/>
          <a:ext cx="2337792" cy="14026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Absence of Objectivity</a:t>
          </a:r>
          <a:endParaRPr lang="en-US" sz="3000" kern="1200"/>
        </a:p>
      </dsp:txBody>
      <dsp:txXfrm>
        <a:off x="2946" y="289357"/>
        <a:ext cx="2337792" cy="1402675"/>
      </dsp:txXfrm>
    </dsp:sp>
    <dsp:sp modelId="{AE88E1BC-76D1-478D-A75F-8F76CF4CA747}">
      <dsp:nvSpPr>
        <dsp:cNvPr id="0" name=""/>
        <dsp:cNvSpPr/>
      </dsp:nvSpPr>
      <dsp:spPr>
        <a:xfrm>
          <a:off x="2574518" y="289357"/>
          <a:ext cx="2337792" cy="140267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Halo Effects</a:t>
          </a:r>
          <a:endParaRPr lang="en-US" sz="3000" kern="1200"/>
        </a:p>
      </dsp:txBody>
      <dsp:txXfrm>
        <a:off x="2574518" y="289357"/>
        <a:ext cx="2337792" cy="1402675"/>
      </dsp:txXfrm>
    </dsp:sp>
    <dsp:sp modelId="{DA655F80-8456-4369-AAB4-717ED92BAA7C}">
      <dsp:nvSpPr>
        <dsp:cNvPr id="0" name=""/>
        <dsp:cNvSpPr/>
      </dsp:nvSpPr>
      <dsp:spPr>
        <a:xfrm>
          <a:off x="5146089" y="289357"/>
          <a:ext cx="2337792" cy="140267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Central Tendency</a:t>
          </a:r>
          <a:endParaRPr lang="en-US" sz="3000" kern="1200"/>
        </a:p>
      </dsp:txBody>
      <dsp:txXfrm>
        <a:off x="5146089" y="289357"/>
        <a:ext cx="2337792" cy="1402675"/>
      </dsp:txXfrm>
    </dsp:sp>
    <dsp:sp modelId="{97E13C5D-7953-457A-A485-DA2827C52531}">
      <dsp:nvSpPr>
        <dsp:cNvPr id="0" name=""/>
        <dsp:cNvSpPr/>
      </dsp:nvSpPr>
      <dsp:spPr>
        <a:xfrm>
          <a:off x="7717661" y="289357"/>
          <a:ext cx="2337792" cy="140267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Lenient Attitude</a:t>
          </a:r>
          <a:endParaRPr lang="en-US" sz="3000" kern="1200"/>
        </a:p>
      </dsp:txBody>
      <dsp:txXfrm>
        <a:off x="7717661" y="289357"/>
        <a:ext cx="2337792" cy="1402675"/>
      </dsp:txXfrm>
    </dsp:sp>
    <dsp:sp modelId="{7A206994-F945-457B-9933-E0ECA3919AF8}">
      <dsp:nvSpPr>
        <dsp:cNvPr id="0" name=""/>
        <dsp:cNvSpPr/>
      </dsp:nvSpPr>
      <dsp:spPr>
        <a:xfrm>
          <a:off x="1288732" y="1925812"/>
          <a:ext cx="2337792" cy="140267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Bias</a:t>
          </a:r>
          <a:endParaRPr lang="en-US" sz="3000" kern="1200"/>
        </a:p>
      </dsp:txBody>
      <dsp:txXfrm>
        <a:off x="1288732" y="1925812"/>
        <a:ext cx="2337792" cy="1402675"/>
      </dsp:txXfrm>
    </dsp:sp>
    <dsp:sp modelId="{666336E1-D930-454B-9901-7125CDE5F770}">
      <dsp:nvSpPr>
        <dsp:cNvPr id="0" name=""/>
        <dsp:cNvSpPr/>
      </dsp:nvSpPr>
      <dsp:spPr>
        <a:xfrm>
          <a:off x="3860303" y="1925812"/>
          <a:ext cx="2337792" cy="14026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Recency Effects</a:t>
          </a:r>
          <a:endParaRPr lang="en-US" sz="3000" kern="1200"/>
        </a:p>
      </dsp:txBody>
      <dsp:txXfrm>
        <a:off x="3860303" y="1925812"/>
        <a:ext cx="2337792" cy="1402675"/>
      </dsp:txXfrm>
    </dsp:sp>
    <dsp:sp modelId="{2BE3FD88-4188-4144-91BC-DF645BBAF8F0}">
      <dsp:nvSpPr>
        <dsp:cNvPr id="0" name=""/>
        <dsp:cNvSpPr/>
      </dsp:nvSpPr>
      <dsp:spPr>
        <a:xfrm>
          <a:off x="6431875" y="1925812"/>
          <a:ext cx="2337792" cy="140267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1" i="0" kern="1200" baseline="0"/>
            <a:t>Employee Resistance</a:t>
          </a:r>
          <a:endParaRPr lang="en-US" sz="3000" kern="1200"/>
        </a:p>
      </dsp:txBody>
      <dsp:txXfrm>
        <a:off x="6431875" y="1925812"/>
        <a:ext cx="2337792" cy="14026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A54984-955A-446A-85EB-03B9B994B3A6}">
      <dsp:nvSpPr>
        <dsp:cNvPr id="0" name=""/>
        <dsp:cNvSpPr/>
      </dsp:nvSpPr>
      <dsp:spPr>
        <a:xfrm>
          <a:off x="0" y="682"/>
          <a:ext cx="6572250" cy="15961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939F41-7594-48F1-86A8-A5A437A5784F}">
      <dsp:nvSpPr>
        <dsp:cNvPr id="0" name=""/>
        <dsp:cNvSpPr/>
      </dsp:nvSpPr>
      <dsp:spPr>
        <a:xfrm>
          <a:off x="482844" y="359822"/>
          <a:ext cx="877899" cy="87789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38B207A-69C5-40DF-9527-46E1D29A92A4}">
      <dsp:nvSpPr>
        <dsp:cNvPr id="0" name=""/>
        <dsp:cNvSpPr/>
      </dsp:nvSpPr>
      <dsp:spPr>
        <a:xfrm>
          <a:off x="1843589" y="682"/>
          <a:ext cx="4728660" cy="1596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29" tIns="168929" rIns="168929" bIns="168929" numCol="1" spcCol="1270" anchor="ctr" anchorCtr="0">
          <a:noAutofit/>
        </a:bodyPr>
        <a:lstStyle/>
        <a:p>
          <a:pPr marL="0" lvl="0" indent="0" algn="l" defTabSz="666750">
            <a:lnSpc>
              <a:spcPct val="90000"/>
            </a:lnSpc>
            <a:spcBef>
              <a:spcPct val="0"/>
            </a:spcBef>
            <a:spcAft>
              <a:spcPct val="35000"/>
            </a:spcAft>
            <a:buNone/>
          </a:pPr>
          <a:r>
            <a:rPr lang="en-IN" sz="1500" b="0" i="0" kern="1200" baseline="0"/>
            <a:t>It is essential for an organization to develop a systematic and objective evaluation process to gain the confidence of the employees in the process. This is necessary because the results of job evaluation would form the basis for the sensitive exercise of pay determination. </a:t>
          </a:r>
          <a:endParaRPr lang="en-US" sz="1500" kern="1200"/>
        </a:p>
      </dsp:txBody>
      <dsp:txXfrm>
        <a:off x="1843589" y="682"/>
        <a:ext cx="4728660" cy="1596181"/>
      </dsp:txXfrm>
    </dsp:sp>
    <dsp:sp modelId="{5E5529D4-DF0E-4DC6-AD56-DE1863A8CB91}">
      <dsp:nvSpPr>
        <dsp:cNvPr id="0" name=""/>
        <dsp:cNvSpPr/>
      </dsp:nvSpPr>
      <dsp:spPr>
        <a:xfrm>
          <a:off x="0" y="1995909"/>
          <a:ext cx="6572250" cy="15961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BF56D4-9E2D-4164-B05F-786DF0A3889C}">
      <dsp:nvSpPr>
        <dsp:cNvPr id="0" name=""/>
        <dsp:cNvSpPr/>
      </dsp:nvSpPr>
      <dsp:spPr>
        <a:xfrm>
          <a:off x="482844" y="2355050"/>
          <a:ext cx="877899" cy="8778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E32E31-D1CD-4016-B03E-51C604F2BCA9}">
      <dsp:nvSpPr>
        <dsp:cNvPr id="0" name=""/>
        <dsp:cNvSpPr/>
      </dsp:nvSpPr>
      <dsp:spPr>
        <a:xfrm>
          <a:off x="1843589" y="1995909"/>
          <a:ext cx="4728660" cy="1596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29" tIns="168929" rIns="168929" bIns="168929" numCol="1" spcCol="1270" anchor="ctr" anchorCtr="0">
          <a:noAutofit/>
        </a:bodyPr>
        <a:lstStyle/>
        <a:p>
          <a:pPr marL="0" lvl="0" indent="0" algn="l" defTabSz="666750">
            <a:lnSpc>
              <a:spcPct val="90000"/>
            </a:lnSpc>
            <a:spcBef>
              <a:spcPct val="0"/>
            </a:spcBef>
            <a:spcAft>
              <a:spcPct val="35000"/>
            </a:spcAft>
            <a:buNone/>
          </a:pPr>
          <a:r>
            <a:rPr lang="en-IN" sz="1500" b="0" i="0" kern="1200" baseline="0"/>
            <a:t>An organization can have its own process of conducting job evaluation. However, the following process can find acceptance in any form of organization with necessary organization specific modifications. As illustrated in Figure 10.4, the steps in a job evaluation process are</a:t>
          </a:r>
          <a:endParaRPr lang="en-US" sz="1500" kern="1200"/>
        </a:p>
      </dsp:txBody>
      <dsp:txXfrm>
        <a:off x="1843589" y="1995909"/>
        <a:ext cx="4728660" cy="1596181"/>
      </dsp:txXfrm>
    </dsp:sp>
    <dsp:sp modelId="{AF8EF38D-27DA-4658-B516-F928873A243C}">
      <dsp:nvSpPr>
        <dsp:cNvPr id="0" name=""/>
        <dsp:cNvSpPr/>
      </dsp:nvSpPr>
      <dsp:spPr>
        <a:xfrm>
          <a:off x="0" y="3991136"/>
          <a:ext cx="6572250" cy="159618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B12067-C25D-4D52-B048-A30E6CFA29DD}">
      <dsp:nvSpPr>
        <dsp:cNvPr id="0" name=""/>
        <dsp:cNvSpPr/>
      </dsp:nvSpPr>
      <dsp:spPr>
        <a:xfrm>
          <a:off x="482844" y="4350277"/>
          <a:ext cx="877899" cy="87789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553A1C-11BD-4BCA-AFC9-7A1D9F2595C7}">
      <dsp:nvSpPr>
        <dsp:cNvPr id="0" name=""/>
        <dsp:cNvSpPr/>
      </dsp:nvSpPr>
      <dsp:spPr>
        <a:xfrm>
          <a:off x="1843589" y="3991136"/>
          <a:ext cx="4728660" cy="1596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29" tIns="168929" rIns="168929" bIns="168929" numCol="1" spcCol="1270" anchor="ctr" anchorCtr="0">
          <a:noAutofit/>
        </a:bodyPr>
        <a:lstStyle/>
        <a:p>
          <a:pPr marL="0" lvl="0" indent="0" algn="l" defTabSz="666750">
            <a:lnSpc>
              <a:spcPct val="90000"/>
            </a:lnSpc>
            <a:spcBef>
              <a:spcPct val="0"/>
            </a:spcBef>
            <a:spcAft>
              <a:spcPct val="35000"/>
            </a:spcAft>
            <a:buNone/>
          </a:pPr>
          <a:r>
            <a:rPr lang="en-IN" sz="1500" b="0" i="0" kern="1200" baseline="0"/>
            <a:t>(i) identification of jobs to be evaluated, (ii) gathering relevant information about the jobs, (iii) determination of job ranking, (iv) selection of benchmark jobs, (v) wage and salary surveys, and (vi) periodic review and feedback. We shall now see these steps in detail.</a:t>
          </a:r>
          <a:endParaRPr lang="en-US" sz="1500" kern="1200"/>
        </a:p>
      </dsp:txBody>
      <dsp:txXfrm>
        <a:off x="1843589" y="3991136"/>
        <a:ext cx="4728660" cy="159618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0B569F-0E07-43ED-BDE6-E540272582E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E0C297CA-F983-49C2-AA8B-509372FD7D07}" type="slidenum">
              <a:rPr lang="en-US" smtClean="0"/>
              <a:t>‹#›</a:t>
            </a:fld>
            <a:endParaRPr lang="en-US"/>
          </a:p>
        </p:txBody>
      </p:sp>
    </p:spTree>
    <p:extLst>
      <p:ext uri="{BB962C8B-B14F-4D97-AF65-F5344CB8AC3E}">
        <p14:creationId xmlns:p14="http://schemas.microsoft.com/office/powerpoint/2010/main" val="3586224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B569F-0E07-43ED-BDE6-E540272582E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475296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B569F-0E07-43ED-BDE6-E540272582E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339774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0B569F-0E07-43ED-BDE6-E540272582E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4170902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A30B569F-0E07-43ED-BDE6-E540272582EE}" type="datetimeFigureOut">
              <a:rPr lang="en-US" smtClean="0"/>
              <a:t>9/22/2021</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E0C297CA-F983-49C2-AA8B-509372FD7D07}" type="slidenum">
              <a:rPr lang="en-US" smtClean="0"/>
              <a:t>‹#›</a:t>
            </a:fld>
            <a:endParaRPr lang="en-US"/>
          </a:p>
        </p:txBody>
      </p:sp>
    </p:spTree>
    <p:extLst>
      <p:ext uri="{BB962C8B-B14F-4D97-AF65-F5344CB8AC3E}">
        <p14:creationId xmlns:p14="http://schemas.microsoft.com/office/powerpoint/2010/main" val="129120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30B569F-0E07-43ED-BDE6-E540272582EE}"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4195758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30B569F-0E07-43ED-BDE6-E540272582EE}"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245815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30B569F-0E07-43ED-BDE6-E540272582EE}"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3449348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B569F-0E07-43ED-BDE6-E540272582EE}"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4282125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0B569F-0E07-43ED-BDE6-E540272582EE}"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552726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0B569F-0E07-43ED-BDE6-E540272582EE}" type="datetimeFigureOut">
              <a:rPr lang="en-US" smtClean="0"/>
              <a:t>9/22/2021</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E0C297CA-F983-49C2-AA8B-509372FD7D07}" type="slidenum">
              <a:rPr lang="en-US" smtClean="0"/>
              <a:t>‹#›</a:t>
            </a:fld>
            <a:endParaRPr lang="en-US"/>
          </a:p>
        </p:txBody>
      </p:sp>
    </p:spTree>
    <p:extLst>
      <p:ext uri="{BB962C8B-B14F-4D97-AF65-F5344CB8AC3E}">
        <p14:creationId xmlns:p14="http://schemas.microsoft.com/office/powerpoint/2010/main" val="258546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A30B569F-0E07-43ED-BDE6-E540272582EE}" type="datetimeFigureOut">
              <a:rPr lang="en-US" smtClean="0"/>
              <a:t>9/22/2021</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E0C297CA-F983-49C2-AA8B-509372FD7D07}" type="slidenum">
              <a:rPr lang="en-US" smtClean="0"/>
              <a:t>‹#›</a:t>
            </a:fld>
            <a:endParaRPr lang="en-US"/>
          </a:p>
        </p:txBody>
      </p:sp>
    </p:spTree>
    <p:extLst>
      <p:ext uri="{BB962C8B-B14F-4D97-AF65-F5344CB8AC3E}">
        <p14:creationId xmlns:p14="http://schemas.microsoft.com/office/powerpoint/2010/main" val="32848623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2.wdp"/><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2.wdp"/><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diagramColors" Target="../diagrams/colors3.xml"/><Relationship Id="rId3" Type="http://schemas.microsoft.com/office/2007/relationships/hdphoto" Target="../media/hdphoto2.wdp"/><Relationship Id="rId7" Type="http://schemas.openxmlformats.org/officeDocument/2006/relationships/diagramQuickStyle" Target="../diagrams/quickStyle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3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png"/><Relationship Id="rId5" Type="http://schemas.microsoft.com/office/2007/relationships/hdphoto" Target="../media/hdphoto1.wdp"/><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0.png"/><Relationship Id="rId5" Type="http://schemas.microsoft.com/office/2007/relationships/hdphoto" Target="../media/hdphoto1.wdp"/><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C28659E-412C-4600-B45E-BAE370BC2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4" descr="Magnifying glass showing decling performance">
            <a:extLst>
              <a:ext uri="{FF2B5EF4-FFF2-40B4-BE49-F238E27FC236}">
                <a16:creationId xmlns:a16="http://schemas.microsoft.com/office/drawing/2014/main" id="{31185E0F-D41E-4059-8270-1AFFD07E4FD3}"/>
              </a:ext>
            </a:extLst>
          </p:cNvPr>
          <p:cNvPicPr>
            <a:picLocks noChangeAspect="1"/>
          </p:cNvPicPr>
          <p:nvPr/>
        </p:nvPicPr>
        <p:blipFill rotWithShape="1">
          <a:blip r:embed="rId2"/>
          <a:srcRect t="1632" b="14098"/>
          <a:stretch/>
        </p:blipFill>
        <p:spPr>
          <a:xfrm>
            <a:off x="20" y="1"/>
            <a:ext cx="12191980" cy="6857999"/>
          </a:xfrm>
          <a:prstGeom prst="rect">
            <a:avLst/>
          </a:prstGeom>
        </p:spPr>
      </p:pic>
      <p:sp>
        <p:nvSpPr>
          <p:cNvPr id="21" name="Rectangle 20">
            <a:extLst>
              <a:ext uri="{FF2B5EF4-FFF2-40B4-BE49-F238E27FC236}">
                <a16:creationId xmlns:a16="http://schemas.microsoft.com/office/drawing/2014/main" id="{AE95896B-6905-4618-A7DF-DED8A61FB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748BD8C-4984-4138-94CA-2DC5F39DC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FF801D7-6026-4B7A-BF97-52A40BCD98F7}"/>
              </a:ext>
            </a:extLst>
          </p:cNvPr>
          <p:cNvSpPr>
            <a:spLocks noGrp="1"/>
          </p:cNvSpPr>
          <p:nvPr>
            <p:ph type="ctrTitle"/>
          </p:nvPr>
        </p:nvSpPr>
        <p:spPr>
          <a:xfrm>
            <a:off x="1051560" y="1432223"/>
            <a:ext cx="9966960" cy="3035808"/>
          </a:xfrm>
        </p:spPr>
        <p:txBody>
          <a:bodyPr anchor="b">
            <a:normAutofit/>
          </a:bodyPr>
          <a:lstStyle/>
          <a:p>
            <a:r>
              <a:rPr lang="en-US" sz="7400" b="1" i="0" u="none" strike="noStrike" baseline="0">
                <a:solidFill>
                  <a:srgbClr val="FFFFFF"/>
                </a:solidFill>
                <a:latin typeface="MinionPro-Bold"/>
              </a:rPr>
              <a:t>Performance Evaluation and Job Evaluation</a:t>
            </a:r>
            <a:endParaRPr lang="en-US" sz="7400">
              <a:solidFill>
                <a:srgbClr val="FFFFFF"/>
              </a:solidFill>
            </a:endParaRPr>
          </a:p>
        </p:txBody>
      </p:sp>
      <p:sp>
        <p:nvSpPr>
          <p:cNvPr id="3" name="Subtitle 2">
            <a:extLst>
              <a:ext uri="{FF2B5EF4-FFF2-40B4-BE49-F238E27FC236}">
                <a16:creationId xmlns:a16="http://schemas.microsoft.com/office/drawing/2014/main" id="{A935E3F1-0479-400E-9DFD-F2BB7024A6AF}"/>
              </a:ext>
            </a:extLst>
          </p:cNvPr>
          <p:cNvSpPr>
            <a:spLocks noGrp="1"/>
          </p:cNvSpPr>
          <p:nvPr>
            <p:ph type="subTitle" idx="1"/>
          </p:nvPr>
        </p:nvSpPr>
        <p:spPr>
          <a:xfrm>
            <a:off x="1069848" y="4389120"/>
            <a:ext cx="7891272" cy="1069848"/>
          </a:xfrm>
        </p:spPr>
        <p:txBody>
          <a:bodyPr>
            <a:normAutofit/>
          </a:bodyPr>
          <a:lstStyle/>
          <a:p>
            <a:r>
              <a:rPr lang="en-US" b="0" i="0" u="none" strike="noStrike" baseline="0">
                <a:solidFill>
                  <a:srgbClr val="FFFFFF"/>
                </a:solidFill>
                <a:latin typeface="HelveticaNeueLTStd-Roman"/>
              </a:rPr>
              <a:t>Objectives, Overview, Process, Challenges and steps</a:t>
            </a:r>
          </a:p>
          <a:p>
            <a:r>
              <a:rPr lang="en-US">
                <a:solidFill>
                  <a:srgbClr val="FFFFFF"/>
                </a:solidFill>
                <a:latin typeface="HelveticaNeueLTStd-Roman"/>
              </a:rPr>
              <a:t>Methods and Process of Job Evaluation </a:t>
            </a:r>
            <a:endParaRPr lang="en-US">
              <a:solidFill>
                <a:srgbClr val="FFFFFF"/>
              </a:solidFill>
            </a:endParaRPr>
          </a:p>
        </p:txBody>
      </p:sp>
    </p:spTree>
    <p:extLst>
      <p:ext uri="{BB962C8B-B14F-4D97-AF65-F5344CB8AC3E}">
        <p14:creationId xmlns:p14="http://schemas.microsoft.com/office/powerpoint/2010/main" val="3822169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45" name="Oval 23">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6" name="Oval 24">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7" name="Rectangle 26">
            <a:extLst>
              <a:ext uri="{FF2B5EF4-FFF2-40B4-BE49-F238E27FC236}">
                <a16:creationId xmlns:a16="http://schemas.microsoft.com/office/drawing/2014/main" id="{0680B5D0-24EC-465A-A0E6-C4DF951E0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30BF1B50-A83E-4ED6-A2AA-C943C1F89F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F31E8B2-210B-4B90-83BB-3B180732EF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F6F254-9B1A-4072-A72E-9184A3835B68}"/>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3300" b="1" i="0" u="none" strike="noStrike">
                <a:blipFill dpi="0" rotWithShape="1">
                  <a:blip r:embed="rId4"/>
                  <a:srcRect/>
                  <a:tile tx="6350" ty="-127000" sx="65000" sy="64000" flip="none" algn="tl"/>
                </a:blipFill>
              </a:rPr>
              <a:t>Methods of Performance Appraisal</a:t>
            </a:r>
            <a:endParaRPr lang="en-US" sz="3300">
              <a:blipFill dpi="0" rotWithShape="1">
                <a:blip r:embed="rId4"/>
                <a:srcRect/>
                <a:tile tx="6350" ty="-127000" sx="65000" sy="64000" flip="none" algn="tl"/>
              </a:blipFill>
            </a:endParaRPr>
          </a:p>
        </p:txBody>
      </p:sp>
      <p:sp>
        <p:nvSpPr>
          <p:cNvPr id="33" name="Rectangle 32">
            <a:extLst>
              <a:ext uri="{FF2B5EF4-FFF2-40B4-BE49-F238E27FC236}">
                <a16:creationId xmlns:a16="http://schemas.microsoft.com/office/drawing/2014/main" id="{6B387409-2B98-40F8-A65F-EF7CF989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34">
            <a:extLst>
              <a:ext uri="{FF2B5EF4-FFF2-40B4-BE49-F238E27FC236}">
                <a16:creationId xmlns:a16="http://schemas.microsoft.com/office/drawing/2014/main" id="{C9E5F284-A588-4AE7-A36D-1C93E4FD02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48" name="Oval 35">
              <a:extLst>
                <a:ext uri="{FF2B5EF4-FFF2-40B4-BE49-F238E27FC236}">
                  <a16:creationId xmlns:a16="http://schemas.microsoft.com/office/drawing/2014/main" id="{45D7D540-5CF2-4FC1-BE53-277CC22C0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9" name="Oval 36">
              <a:extLst>
                <a:ext uri="{FF2B5EF4-FFF2-40B4-BE49-F238E27FC236}">
                  <a16:creationId xmlns:a16="http://schemas.microsoft.com/office/drawing/2014/main" id="{916C9AA0-DC0C-49A1-ACDF-10BD6D7399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5" name="Content Placeholder 4">
            <a:extLst>
              <a:ext uri="{FF2B5EF4-FFF2-40B4-BE49-F238E27FC236}">
                <a16:creationId xmlns:a16="http://schemas.microsoft.com/office/drawing/2014/main" id="{02AC2419-DF56-4D8F-BFDE-2A28962EEDEE}"/>
              </a:ext>
            </a:extLst>
          </p:cNvPr>
          <p:cNvPicPr>
            <a:picLocks noChangeAspect="1"/>
          </p:cNvPicPr>
          <p:nvPr/>
        </p:nvPicPr>
        <p:blipFill>
          <a:blip r:embed="rId6"/>
          <a:stretch>
            <a:fillRect/>
          </a:stretch>
        </p:blipFill>
        <p:spPr>
          <a:xfrm>
            <a:off x="920834" y="1736746"/>
            <a:ext cx="6631744" cy="3315872"/>
          </a:xfrm>
          <a:prstGeom prst="rect">
            <a:avLst/>
          </a:prstGeom>
        </p:spPr>
      </p:pic>
    </p:spTree>
    <p:extLst>
      <p:ext uri="{BB962C8B-B14F-4D97-AF65-F5344CB8AC3E}">
        <p14:creationId xmlns:p14="http://schemas.microsoft.com/office/powerpoint/2010/main" val="593033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5B20021-0150-488E-AB41-29947D596DD7}"/>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Performance Evaluation Methods</a:t>
            </a:r>
            <a:endParaRPr lang="en-US" dirty="0"/>
          </a:p>
        </p:txBody>
      </p:sp>
      <p:sp>
        <p:nvSpPr>
          <p:cNvPr id="17" name="Content Placeholder 2">
            <a:extLst>
              <a:ext uri="{FF2B5EF4-FFF2-40B4-BE49-F238E27FC236}">
                <a16:creationId xmlns:a16="http://schemas.microsoft.com/office/drawing/2014/main" id="{D31ACEAD-EFFF-4F60-9D6D-9EFC0CA411E9}"/>
              </a:ext>
            </a:extLst>
          </p:cNvPr>
          <p:cNvSpPr>
            <a:spLocks noGrp="1"/>
          </p:cNvSpPr>
          <p:nvPr>
            <p:ph idx="1"/>
          </p:nvPr>
        </p:nvSpPr>
        <p:spPr>
          <a:xfrm>
            <a:off x="1069848" y="2320412"/>
            <a:ext cx="10058400" cy="3851787"/>
          </a:xfrm>
        </p:spPr>
        <p:txBody>
          <a:bodyPr>
            <a:normAutofit/>
          </a:bodyPr>
          <a:lstStyle/>
          <a:p>
            <a:r>
              <a:rPr lang="en-US" sz="1600" b="1" i="0" u="none" strike="noStrike" baseline="0">
                <a:latin typeface="HelveticaNeueLTStd-Blk"/>
              </a:rPr>
              <a:t>The Rating Scales Method</a:t>
            </a:r>
          </a:p>
          <a:p>
            <a:r>
              <a:rPr lang="en-IN" sz="1600" b="0" i="0" u="none" strike="noStrike" baseline="0">
                <a:latin typeface="MinionPro-Regular"/>
              </a:rPr>
              <a:t>In this method of performance evaluation, employees are rated according to pre-specified factors. This method is simple and clear-cut and it allows prompt evaluation of several employees at a time. In this method, evaluators record their assessments of the performance  of the employees on a scale. A scale actually lists a group of traits and a range of performance expected for each trait. These traits are usually job-related factors like the quality and quantity of job and personal factors such as reliability, interpersonal skills, and adaptability.</a:t>
            </a:r>
          </a:p>
          <a:p>
            <a:r>
              <a:rPr lang="en-IN" sz="1600" b="0" i="0" u="none" strike="noStrike" baseline="0">
                <a:latin typeface="MinionPro-Regular"/>
              </a:rPr>
              <a:t>The scale may have various scores representing outstanding, average, improvement required, etc. The supervisor evaluates an employee by circling in the evaluation form a scale of each factor that best describes his or her performance. Finally, the assigned values are summed up </a:t>
            </a:r>
            <a:r>
              <a:rPr lang="en-US" sz="1600" b="0" i="0" u="none" strike="noStrike" baseline="0">
                <a:latin typeface="MinionPro-Regular"/>
              </a:rPr>
              <a:t>for each trait</a:t>
            </a:r>
          </a:p>
          <a:p>
            <a:r>
              <a:rPr lang="en-US" sz="1600" b="1" i="0" u="none" strike="noStrike" baseline="0">
                <a:latin typeface="HelveticaNeueLTStd-Blk"/>
              </a:rPr>
              <a:t>The Ranking Method</a:t>
            </a:r>
          </a:p>
          <a:p>
            <a:r>
              <a:rPr lang="en-IN" sz="1600" b="0" i="0" u="none" strike="noStrike" baseline="0">
                <a:latin typeface="MinionPro-Regular"/>
              </a:rPr>
              <a:t>This is one of the oldest and easiest methods of evaluating the employees. Each employee is ranked by the evaluator on the basis of their relative worth to the organization, as compared to other employees. Each evaluated employee secures a place in a ranking order ranging from topmost to the worst for selected characteristics. In brief, the best employee in the list is ranked the highest, and the poorest one is at the bottom for the same traits.</a:t>
            </a:r>
            <a:endParaRPr lang="en-US" sz="16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89870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C1E0385-E5EE-4E01-BAD1-0D8A34728FAE}"/>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Performance Evaluation Methods</a:t>
            </a:r>
            <a:endParaRPr lang="en-US" dirty="0"/>
          </a:p>
        </p:txBody>
      </p:sp>
      <p:sp>
        <p:nvSpPr>
          <p:cNvPr id="3" name="Content Placeholder 2">
            <a:extLst>
              <a:ext uri="{FF2B5EF4-FFF2-40B4-BE49-F238E27FC236}">
                <a16:creationId xmlns:a16="http://schemas.microsoft.com/office/drawing/2014/main" id="{31740D60-0981-48E8-9057-5E85044B3F5B}"/>
              </a:ext>
            </a:extLst>
          </p:cNvPr>
          <p:cNvSpPr>
            <a:spLocks noGrp="1"/>
          </p:cNvSpPr>
          <p:nvPr>
            <p:ph idx="1"/>
          </p:nvPr>
        </p:nvSpPr>
        <p:spPr>
          <a:xfrm>
            <a:off x="1069848" y="2320412"/>
            <a:ext cx="10058400" cy="3851787"/>
          </a:xfrm>
        </p:spPr>
        <p:txBody>
          <a:bodyPr>
            <a:normAutofit/>
          </a:bodyPr>
          <a:lstStyle/>
          <a:p>
            <a:r>
              <a:rPr lang="en-US" sz="1300" b="1" i="0" u="none" strike="noStrike" baseline="0">
                <a:latin typeface="HelveticaNeueLTStd-Blk"/>
              </a:rPr>
              <a:t>The Paired Comparison Method</a:t>
            </a:r>
          </a:p>
          <a:p>
            <a:r>
              <a:rPr lang="en-IN" sz="1300" b="0" i="0" u="none" strike="noStrike" baseline="0">
                <a:latin typeface="MinionPro-Regular"/>
              </a:rPr>
              <a:t>This method is only a variant of the ranking method but its ranking system is generally superior. In this method, two employees of a group are considered as a unit or pair. On the basis of predetermined criteria such as total performance, one employee is compared with another. This process of comparing a pair of employees continues till all the employees have been compared. Finally, the employee with the greatest number of favourable responses in inter-person comparison gets the highest ranking. This method can be illustrated better with </a:t>
            </a:r>
            <a:r>
              <a:rPr lang="en-US" sz="1300" b="0" i="0" u="none" strike="noStrike" baseline="0">
                <a:latin typeface="MinionPro-Regular"/>
              </a:rPr>
              <a:t>a numerical example.</a:t>
            </a:r>
          </a:p>
          <a:p>
            <a:r>
              <a:rPr lang="en-IN" sz="1300" b="0" i="0" u="none" strike="noStrike" baseline="0">
                <a:latin typeface="MinionPro-Regular"/>
              </a:rPr>
              <a:t>Suppose six employees in a group are to be evaluated under the paired comparison method. The maximum number of pairs can be calculated with the help of the formula </a:t>
            </a:r>
          </a:p>
          <a:p>
            <a:r>
              <a:rPr lang="en-IN" sz="1300" b="0" i="0" u="none" strike="noStrike" baseline="0">
                <a:latin typeface="MinionPro-Regular"/>
              </a:rPr>
              <a:t>Maximum number of pairs </a:t>
            </a:r>
            <a:r>
              <a:rPr lang="en-IN" sz="1300" b="0" i="0" u="none" strike="noStrike" baseline="0">
                <a:latin typeface="EuclidSymbol"/>
              </a:rPr>
              <a:t>= </a:t>
            </a:r>
            <a:r>
              <a:rPr lang="en-IN" sz="1300" b="0" i="0" u="none" strike="noStrike" baseline="0">
                <a:latin typeface="MinionPro-Regular"/>
              </a:rPr>
              <a:t>[</a:t>
            </a:r>
            <a:r>
              <a:rPr lang="en-IN" sz="1300" b="0" i="1" u="none" strike="noStrike" baseline="0">
                <a:latin typeface="MinionPro-It"/>
              </a:rPr>
              <a:t>n</a:t>
            </a:r>
            <a:r>
              <a:rPr lang="en-IN" sz="1300" b="0" i="0" u="none" strike="noStrike" baseline="0">
                <a:latin typeface="MinionPro-Regular"/>
              </a:rPr>
              <a:t>(</a:t>
            </a:r>
            <a:r>
              <a:rPr lang="en-IN" sz="1300" b="0" i="1" u="none" strike="noStrike" baseline="0">
                <a:latin typeface="MinionPro-It"/>
              </a:rPr>
              <a:t>n </a:t>
            </a:r>
            <a:r>
              <a:rPr lang="en-IN" sz="1300" b="0" i="0" u="none" strike="noStrike" baseline="0">
                <a:latin typeface="EuclidSymbol"/>
              </a:rPr>
              <a:t>− </a:t>
            </a:r>
            <a:r>
              <a:rPr lang="en-IN" sz="1300" b="0" i="0" u="none" strike="noStrike" baseline="0">
                <a:latin typeface="MinionPro-Regular"/>
              </a:rPr>
              <a:t>1)]/2.</a:t>
            </a:r>
          </a:p>
          <a:p>
            <a:r>
              <a:rPr lang="en-IN" sz="1300" b="0" i="0" u="none" strike="noStrike" baseline="0">
                <a:latin typeface="MinionPro-Regular"/>
              </a:rPr>
              <a:t>In the given example, the maximum number of pairs will be </a:t>
            </a:r>
            <a:r>
              <a:rPr lang="en-US" sz="1300" b="0" i="0" u="none" strike="noStrike" baseline="0">
                <a:latin typeface="MinionPro-Regular"/>
              </a:rPr>
              <a:t>[6(6 </a:t>
            </a:r>
            <a:r>
              <a:rPr lang="en-US" sz="1300" b="0" i="0" u="none" strike="noStrike" baseline="0">
                <a:latin typeface="EuclidSymbol"/>
              </a:rPr>
              <a:t>− </a:t>
            </a:r>
            <a:r>
              <a:rPr lang="en-US" sz="1300" b="0" i="0" u="none" strike="noStrike" baseline="0">
                <a:latin typeface="MinionPro-Regular"/>
              </a:rPr>
              <a:t>1)]/2 </a:t>
            </a:r>
            <a:r>
              <a:rPr lang="en-US" sz="1300" b="0" i="0" u="none" strike="noStrike" baseline="0">
                <a:latin typeface="EuclidSymbol"/>
              </a:rPr>
              <a:t>= </a:t>
            </a:r>
            <a:r>
              <a:rPr lang="en-US" sz="1300" b="0" i="0" u="none" strike="noStrike" baseline="0">
                <a:latin typeface="MinionPro-Regular"/>
              </a:rPr>
              <a:t>15</a:t>
            </a:r>
          </a:p>
          <a:p>
            <a:r>
              <a:rPr lang="en-US" sz="1300" b="1" i="0" u="none" strike="noStrike" baseline="0">
                <a:latin typeface="HelveticaNeueLTStd-Blk"/>
              </a:rPr>
              <a:t>The Forced Distribution Method</a:t>
            </a:r>
          </a:p>
          <a:p>
            <a:r>
              <a:rPr lang="en-IN" sz="1300" b="0" i="0" u="none" strike="noStrike" baseline="0">
                <a:latin typeface="MinionPro-Regular"/>
              </a:rPr>
              <a:t>In this method, the evaluator is forced to assign the employees to various performance categories like excellent, good, average, and poor, each with a predetermined percentage. For</a:t>
            </a:r>
          </a:p>
          <a:p>
            <a:r>
              <a:rPr lang="en-IN" sz="1300" b="0" i="0" u="none" strike="noStrike" baseline="0">
                <a:latin typeface="MinionPro-Regular"/>
              </a:rPr>
              <a:t>instance, the evaluator must have to distribute 10 per cent of the employees to the excellent performer category, another 10 per cent to the poor performer category, and the remaining to in-between performer categories. Forced distribution is emerging as a popular method as more organizations are beginning to use it due to an increased focus on pay for performance. </a:t>
            </a:r>
            <a:endParaRPr lang="en-US" sz="13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005126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936367A8-7D4B-48E5-93FC-65B274E93C16}"/>
              </a:ext>
            </a:extLst>
          </p:cNvPr>
          <p:cNvSpPr>
            <a:spLocks noGrp="1"/>
          </p:cNvSpPr>
          <p:nvPr>
            <p:ph type="title"/>
          </p:nvPr>
        </p:nvSpPr>
        <p:spPr>
          <a:xfrm>
            <a:off x="643468" y="643466"/>
            <a:ext cx="3686312" cy="5528734"/>
          </a:xfrm>
        </p:spPr>
        <p:txBody>
          <a:bodyPr>
            <a:normAutofit/>
          </a:bodyPr>
          <a:lstStyle/>
          <a:p>
            <a:pPr algn="r"/>
            <a:r>
              <a:rPr lang="en-US" sz="3400" b="1" i="0" u="none" strike="noStrike" baseline="0">
                <a:solidFill>
                  <a:srgbClr val="FFFFFF"/>
                </a:solidFill>
                <a:latin typeface="HelveticaNeueLTStd-Blk"/>
              </a:rPr>
              <a:t>Performance Evaluation Methods</a:t>
            </a:r>
            <a:endParaRPr lang="en-US" sz="3400">
              <a:solidFill>
                <a:srgbClr val="FFFFFF"/>
              </a:solidFill>
            </a:endParaRPr>
          </a:p>
        </p:txBody>
      </p:sp>
      <p:sp>
        <p:nvSpPr>
          <p:cNvPr id="3" name="Content Placeholder 2">
            <a:extLst>
              <a:ext uri="{FF2B5EF4-FFF2-40B4-BE49-F238E27FC236}">
                <a16:creationId xmlns:a16="http://schemas.microsoft.com/office/drawing/2014/main" id="{631A77B5-A4CF-475F-BA4B-F33117907C9D}"/>
              </a:ext>
            </a:extLst>
          </p:cNvPr>
          <p:cNvSpPr>
            <a:spLocks noGrp="1"/>
          </p:cNvSpPr>
          <p:nvPr>
            <p:ph idx="1"/>
          </p:nvPr>
        </p:nvSpPr>
        <p:spPr>
          <a:xfrm>
            <a:off x="5053780" y="599768"/>
            <a:ext cx="6074467" cy="5572432"/>
          </a:xfrm>
        </p:spPr>
        <p:txBody>
          <a:bodyPr anchor="ctr">
            <a:normAutofit/>
          </a:bodyPr>
          <a:lstStyle/>
          <a:p>
            <a:r>
              <a:rPr lang="en-US" sz="1700" b="1" i="0" u="none" strike="noStrike" baseline="0">
                <a:latin typeface="HelveticaNeueLTStd-Blk"/>
              </a:rPr>
              <a:t>The Forced Choice Method</a:t>
            </a:r>
          </a:p>
          <a:p>
            <a:r>
              <a:rPr lang="en-IN" sz="1700" b="0" i="0" u="none" strike="noStrike" baseline="0">
                <a:latin typeface="MinionPro-Regular"/>
              </a:rPr>
              <a:t>In this method, the evaluator has to evaluate the employees with the help of a series of statements (or list of traits). The series may contain both favourable and unfavourable statements. Each statement would carry weights or scores, which may not be known to the evaluator. Now, the evaluator has to choose the most appropriate statement, which best represents the </a:t>
            </a:r>
            <a:r>
              <a:rPr lang="en-US" sz="1700" b="0" i="0" u="none" strike="noStrike" baseline="0">
                <a:latin typeface="MinionPro-Regular"/>
              </a:rPr>
              <a:t>individual being evaluated.</a:t>
            </a:r>
          </a:p>
          <a:p>
            <a:r>
              <a:rPr lang="en-US" sz="1700" b="1" i="0" u="none" strike="noStrike" baseline="0">
                <a:latin typeface="HelveticaNeueLTStd-Blk"/>
              </a:rPr>
              <a:t>The Critical Incident Method</a:t>
            </a:r>
          </a:p>
          <a:p>
            <a:r>
              <a:rPr lang="en-IN" sz="1700" b="0" i="0" u="none" strike="noStrike" baseline="0">
                <a:latin typeface="MinionPro-Regular"/>
              </a:rPr>
              <a:t>In this method, the supervisor is required to keep a written record of positive and negative work-related actions of the employees. For instance, when a critical incident relating to the behaviour of the employee affects the unit’s or the department’s functioning, positively or negatively, the superior should record it. During the evaluation, these records can supplement other data effectively in evaluating the employee’s performance. The major advantage of this method is that it provides live and real examples of good and bad performance of </a:t>
            </a:r>
            <a:r>
              <a:rPr lang="en-US" sz="1700" b="0" i="0" u="none" strike="noStrike" baseline="0">
                <a:latin typeface="MinionPro-Regular"/>
              </a:rPr>
              <a:t>an employee.</a:t>
            </a:r>
            <a:endParaRPr lang="en-US" sz="170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73820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F7653681-5AE3-46D4-8CED-A65ED02B689D}"/>
              </a:ext>
            </a:extLst>
          </p:cNvPr>
          <p:cNvSpPr>
            <a:spLocks noGrp="1"/>
          </p:cNvSpPr>
          <p:nvPr>
            <p:ph type="title"/>
          </p:nvPr>
        </p:nvSpPr>
        <p:spPr>
          <a:xfrm>
            <a:off x="643468" y="643466"/>
            <a:ext cx="3686312" cy="5528734"/>
          </a:xfrm>
        </p:spPr>
        <p:txBody>
          <a:bodyPr>
            <a:normAutofit/>
          </a:bodyPr>
          <a:lstStyle/>
          <a:p>
            <a:pPr algn="r"/>
            <a:r>
              <a:rPr lang="en-US" sz="3400" b="1" i="0" u="none" strike="noStrike" baseline="0">
                <a:solidFill>
                  <a:srgbClr val="FFFFFF"/>
                </a:solidFill>
                <a:latin typeface="HelveticaNeueLTStd-Blk"/>
              </a:rPr>
              <a:t>Performance Evaluation Methods</a:t>
            </a:r>
            <a:endParaRPr lang="en-US" sz="3400">
              <a:solidFill>
                <a:srgbClr val="FFFFFF"/>
              </a:solidFill>
            </a:endParaRPr>
          </a:p>
        </p:txBody>
      </p:sp>
      <p:sp>
        <p:nvSpPr>
          <p:cNvPr id="3" name="Content Placeholder 2">
            <a:extLst>
              <a:ext uri="{FF2B5EF4-FFF2-40B4-BE49-F238E27FC236}">
                <a16:creationId xmlns:a16="http://schemas.microsoft.com/office/drawing/2014/main" id="{C01F9810-DD85-4585-BADD-3F029A412F48}"/>
              </a:ext>
            </a:extLst>
          </p:cNvPr>
          <p:cNvSpPr>
            <a:spLocks noGrp="1"/>
          </p:cNvSpPr>
          <p:nvPr>
            <p:ph idx="1"/>
          </p:nvPr>
        </p:nvSpPr>
        <p:spPr>
          <a:xfrm>
            <a:off x="5053780" y="599768"/>
            <a:ext cx="6074467" cy="5572432"/>
          </a:xfrm>
        </p:spPr>
        <p:txBody>
          <a:bodyPr anchor="ctr">
            <a:normAutofit/>
          </a:bodyPr>
          <a:lstStyle/>
          <a:p>
            <a:r>
              <a:rPr lang="en-US" sz="1100" b="1" i="0" u="none" strike="noStrike" baseline="0">
                <a:latin typeface="HelveticaNeueLTStd-Blk"/>
              </a:rPr>
              <a:t>The Essay Method</a:t>
            </a:r>
          </a:p>
          <a:p>
            <a:r>
              <a:rPr lang="en-IN" sz="1100" b="0" i="0" u="none" strike="noStrike" baseline="0">
                <a:latin typeface="MinionPro-Regular"/>
              </a:rPr>
              <a:t>In this method, the evaluator writes a short description of an employee’s performance. The</a:t>
            </a:r>
          </a:p>
          <a:p>
            <a:r>
              <a:rPr lang="en-IN" sz="1100" b="0" i="0" u="none" strike="noStrike" baseline="0">
                <a:latin typeface="MinionPro-Regular"/>
              </a:rPr>
              <a:t>evaluator has to provide a narrative of the employee’s strengths, weaknesses and potentials.</a:t>
            </a:r>
          </a:p>
          <a:p>
            <a:r>
              <a:rPr lang="en-IN" sz="1100" b="0" i="0" u="none" strike="noStrike" baseline="0">
                <a:latin typeface="MinionPro-Regular"/>
              </a:rPr>
              <a:t>This method focuses less on the employees’ regular day-to-day performance and more on their</a:t>
            </a:r>
          </a:p>
          <a:p>
            <a:r>
              <a:rPr lang="en-IN" sz="1100" b="0" i="0" u="none" strike="noStrike" baseline="0">
                <a:latin typeface="MinionPro-Regular"/>
              </a:rPr>
              <a:t>extreme behaviours at work. However, the efficiency of this method depends greatly on the</a:t>
            </a:r>
          </a:p>
          <a:p>
            <a:r>
              <a:rPr lang="en-IN" sz="1100" b="0" i="0" u="none" strike="noStrike" baseline="0">
                <a:latin typeface="MinionPro-Regular"/>
              </a:rPr>
              <a:t>evaluator’s writing skills and objectivity. The merit of this method is its simplicity as it does not</a:t>
            </a:r>
          </a:p>
          <a:p>
            <a:r>
              <a:rPr lang="en-IN" sz="1100" b="0" i="0" u="none" strike="noStrike" baseline="0">
                <a:latin typeface="MinionPro-Regular"/>
              </a:rPr>
              <a:t>require any complex preparation or training. It has, therefore, found wide acceptance as a good</a:t>
            </a:r>
          </a:p>
          <a:p>
            <a:r>
              <a:rPr lang="en-US" sz="1100" b="0" i="0" u="none" strike="noStrike" baseline="0">
                <a:latin typeface="MinionPro-Regular"/>
              </a:rPr>
              <a:t>performance evaluation technique.</a:t>
            </a:r>
          </a:p>
          <a:p>
            <a:r>
              <a:rPr lang="en-US" sz="1100" b="1" i="0" u="none" strike="noStrike" baseline="0">
                <a:latin typeface="HelveticaNeueLTStd-Blk"/>
              </a:rPr>
              <a:t>The Cost–benefit Method</a:t>
            </a:r>
          </a:p>
          <a:p>
            <a:r>
              <a:rPr lang="en-IN" sz="1100" b="0" i="0" u="none" strike="noStrike" baseline="0">
                <a:latin typeface="MinionPro-Regular"/>
              </a:rPr>
              <a:t>The essence of this method is that it focuses on the financial returns the organization obtains</a:t>
            </a:r>
          </a:p>
          <a:p>
            <a:r>
              <a:rPr lang="en-IN" sz="1100" b="0" i="0" u="none" strike="noStrike" baseline="0">
                <a:latin typeface="MinionPro-Regular"/>
              </a:rPr>
              <a:t>through an employee. In this method, the management evaluates the cost of retaining an</a:t>
            </a:r>
          </a:p>
          <a:p>
            <a:r>
              <a:rPr lang="en-IN" sz="1100" b="0" i="0" u="none" strike="noStrike" baseline="0">
                <a:latin typeface="MinionPro-Regular"/>
              </a:rPr>
              <a:t>employee in the organization and also the benefits accruing to it through that employee.</a:t>
            </a:r>
          </a:p>
          <a:p>
            <a:r>
              <a:rPr lang="en-IN" sz="1100" b="0" i="0" u="none" strike="noStrike" baseline="0">
                <a:latin typeface="MinionPro-Regular"/>
              </a:rPr>
              <a:t>Finally, a cost–benefit comparison is made as part of performance evaluation to determine the real contribution of that employee to the organization.</a:t>
            </a:r>
            <a:endParaRPr lang="en-US" sz="110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611672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BDED56A8-49B9-4ADA-A2FA-6710C5DECD49}"/>
              </a:ext>
            </a:extLst>
          </p:cNvPr>
          <p:cNvSpPr>
            <a:spLocks noGrp="1"/>
          </p:cNvSpPr>
          <p:nvPr>
            <p:ph type="title"/>
          </p:nvPr>
        </p:nvSpPr>
        <p:spPr>
          <a:xfrm>
            <a:off x="643468" y="643466"/>
            <a:ext cx="3686312" cy="5528734"/>
          </a:xfrm>
        </p:spPr>
        <p:txBody>
          <a:bodyPr>
            <a:normAutofit/>
          </a:bodyPr>
          <a:lstStyle/>
          <a:p>
            <a:pPr algn="r"/>
            <a:r>
              <a:rPr lang="en-US" sz="3400" b="1" i="0" u="none" strike="noStrike" baseline="0">
                <a:solidFill>
                  <a:srgbClr val="FFFFFF"/>
                </a:solidFill>
                <a:latin typeface="HelveticaNeueLTStd-Blk"/>
              </a:rPr>
              <a:t>Performance Evaluation Methods</a:t>
            </a:r>
            <a:endParaRPr lang="en-US" sz="3400">
              <a:solidFill>
                <a:srgbClr val="FFFFFF"/>
              </a:solidFill>
            </a:endParaRPr>
          </a:p>
        </p:txBody>
      </p:sp>
      <p:sp>
        <p:nvSpPr>
          <p:cNvPr id="3" name="Content Placeholder 2">
            <a:extLst>
              <a:ext uri="{FF2B5EF4-FFF2-40B4-BE49-F238E27FC236}">
                <a16:creationId xmlns:a16="http://schemas.microsoft.com/office/drawing/2014/main" id="{CEB81D71-A3F8-4D58-8800-BCE3B09A840C}"/>
              </a:ext>
            </a:extLst>
          </p:cNvPr>
          <p:cNvSpPr>
            <a:spLocks noGrp="1"/>
          </p:cNvSpPr>
          <p:nvPr>
            <p:ph idx="1"/>
          </p:nvPr>
        </p:nvSpPr>
        <p:spPr>
          <a:xfrm>
            <a:off x="5053780" y="599768"/>
            <a:ext cx="6074467" cy="5572432"/>
          </a:xfrm>
        </p:spPr>
        <p:txBody>
          <a:bodyPr anchor="ctr">
            <a:normAutofit/>
          </a:bodyPr>
          <a:lstStyle/>
          <a:p>
            <a:r>
              <a:rPr lang="en-US" sz="1900" b="1" i="0" u="none" strike="noStrike" baseline="0">
                <a:latin typeface="HelveticaNeueLTStd-Blk"/>
              </a:rPr>
              <a:t>The Work Standard Method</a:t>
            </a:r>
          </a:p>
          <a:p>
            <a:r>
              <a:rPr lang="en-IN" sz="1900" b="0" i="0" u="none" strike="noStrike" baseline="0">
                <a:latin typeface="MinionPro-Regular"/>
              </a:rPr>
              <a:t>In this method, the evaluator compares the performance of the employees against the standards established in the form of expected output. The standard output is usually established on the basis of the normal performance of an average employee</a:t>
            </a:r>
          </a:p>
          <a:p>
            <a:r>
              <a:rPr lang="en-US" sz="1900" b="1" i="0" u="none" strike="noStrike" baseline="0">
                <a:latin typeface="HelveticaNeueLTStd-Blk"/>
              </a:rPr>
              <a:t>The Checklist Method</a:t>
            </a:r>
          </a:p>
          <a:p>
            <a:r>
              <a:rPr lang="en-IN" sz="1900" b="0" i="0" u="none" strike="noStrike" baseline="0">
                <a:latin typeface="MinionPro-Regular"/>
              </a:rPr>
              <a:t>In this method, a checklist containing a series of statements on the traits of the employees is prepared and presented to the evaluator, usually the immediate supervisor. The checklist has both positive and negative statements. Each statement is to be answered in the “Yes” or “No” format. It carries a score based on its importance to the overall evaluation. Once the evaluator completes the evaluation by ticking the appropriate columns that best represent the employee, the checklist is sent to the HR department for further processing like assigning predetermined scores, and totalling such scores</a:t>
            </a:r>
            <a:endParaRPr lang="en-US" sz="190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148276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67EBF298-CEC7-4F63-A7B0-754AF2DB2772}"/>
              </a:ext>
            </a:extLst>
          </p:cNvPr>
          <p:cNvSpPr>
            <a:spLocks noGrp="1"/>
          </p:cNvSpPr>
          <p:nvPr>
            <p:ph type="title"/>
          </p:nvPr>
        </p:nvSpPr>
        <p:spPr>
          <a:xfrm>
            <a:off x="643468" y="643466"/>
            <a:ext cx="3686312" cy="5528734"/>
          </a:xfrm>
        </p:spPr>
        <p:txBody>
          <a:bodyPr>
            <a:normAutofit/>
          </a:bodyPr>
          <a:lstStyle/>
          <a:p>
            <a:pPr algn="r"/>
            <a:r>
              <a:rPr lang="en-US" sz="3400" b="1" i="0" u="none" strike="noStrike" baseline="0">
                <a:solidFill>
                  <a:srgbClr val="FFFFFF"/>
                </a:solidFill>
                <a:latin typeface="HelveticaNeueLTStd-Blk"/>
              </a:rPr>
              <a:t>Performance Evaluation Methods</a:t>
            </a:r>
            <a:endParaRPr lang="en-US" sz="3400">
              <a:solidFill>
                <a:srgbClr val="FFFFFF"/>
              </a:solidFill>
            </a:endParaRPr>
          </a:p>
        </p:txBody>
      </p:sp>
      <p:sp>
        <p:nvSpPr>
          <p:cNvPr id="3" name="Content Placeholder 2">
            <a:extLst>
              <a:ext uri="{FF2B5EF4-FFF2-40B4-BE49-F238E27FC236}">
                <a16:creationId xmlns:a16="http://schemas.microsoft.com/office/drawing/2014/main" id="{B024D016-0934-4FDC-8302-C90A29FF44B2}"/>
              </a:ext>
            </a:extLst>
          </p:cNvPr>
          <p:cNvSpPr>
            <a:spLocks noGrp="1"/>
          </p:cNvSpPr>
          <p:nvPr>
            <p:ph idx="1"/>
          </p:nvPr>
        </p:nvSpPr>
        <p:spPr>
          <a:xfrm>
            <a:off x="5053780" y="599768"/>
            <a:ext cx="6074467" cy="5572432"/>
          </a:xfrm>
        </p:spPr>
        <p:txBody>
          <a:bodyPr anchor="ctr">
            <a:normAutofit/>
          </a:bodyPr>
          <a:lstStyle/>
          <a:p>
            <a:r>
              <a:rPr lang="en-US" sz="1700" b="1" i="0" u="none" strike="noStrike" baseline="0">
                <a:latin typeface="HelveticaNeueLTStd-Blk"/>
              </a:rPr>
              <a:t>The Field Review Method</a:t>
            </a:r>
          </a:p>
          <a:p>
            <a:r>
              <a:rPr lang="en-IN" sz="1700" b="0" i="0" u="none" strike="noStrike" baseline="0">
                <a:latin typeface="MinionPro-Regular"/>
              </a:rPr>
              <a:t>In this method, the evaluation of an employee is done by someone other than his own superiors. The purpose of this is to avoid any possibility of the evaluator’s bias and prejudice. Normally, evaluation is done by the HR people, who scrutinize the records of those employees who are being evaluated and conduct interviews with them and their superiors. This method facilitates inter-person comparison of the managerial personnel in different places. It is also appropriate for choosing employees for future assignments</a:t>
            </a:r>
          </a:p>
          <a:p>
            <a:r>
              <a:rPr lang="en-US" sz="1700" b="1" i="0" u="none" strike="noStrike" baseline="0">
                <a:latin typeface="HelveticaNeueLTStd-Blk"/>
              </a:rPr>
              <a:t>The Confidential Report (CR)</a:t>
            </a:r>
          </a:p>
          <a:p>
            <a:r>
              <a:rPr lang="en-IN" sz="1700" b="0" i="0" u="none" strike="noStrike" baseline="0">
                <a:latin typeface="MinionPro-Regular"/>
              </a:rPr>
              <a:t>Confidential report is a kind of evaluation practised predominantly in government and public sector organizations. It is called this because the evaluation records are kept strictly confidential and are accessible only to the pertinent officials. The evaluation report is prepared by the immediate superiors, usually on the basis of the continuous observation of employees over a period of time, say, in a year.</a:t>
            </a:r>
            <a:endParaRPr lang="en-US" sz="170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267719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2328151-6A59-49E4-A128-EE30C7C028B5}"/>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Performance Evaluation Methods</a:t>
            </a:r>
            <a:endParaRPr lang="en-US" dirty="0"/>
          </a:p>
        </p:txBody>
      </p:sp>
      <p:sp>
        <p:nvSpPr>
          <p:cNvPr id="3" name="Content Placeholder 2">
            <a:extLst>
              <a:ext uri="{FF2B5EF4-FFF2-40B4-BE49-F238E27FC236}">
                <a16:creationId xmlns:a16="http://schemas.microsoft.com/office/drawing/2014/main" id="{4178C1B5-7283-49DD-B5CD-7CEAFF6E98EE}"/>
              </a:ext>
            </a:extLst>
          </p:cNvPr>
          <p:cNvSpPr>
            <a:spLocks noGrp="1"/>
          </p:cNvSpPr>
          <p:nvPr>
            <p:ph idx="1"/>
          </p:nvPr>
        </p:nvSpPr>
        <p:spPr>
          <a:xfrm>
            <a:off x="1069848" y="2320412"/>
            <a:ext cx="10058400" cy="3851787"/>
          </a:xfrm>
        </p:spPr>
        <p:txBody>
          <a:bodyPr>
            <a:normAutofit/>
          </a:bodyPr>
          <a:lstStyle/>
          <a:p>
            <a:pPr marL="0" indent="0">
              <a:buNone/>
            </a:pPr>
            <a:r>
              <a:rPr lang="en-US" sz="1700" b="1" i="0" u="none" strike="noStrike" baseline="0">
                <a:latin typeface="HelveticaNeueLTStd-Blk"/>
              </a:rPr>
              <a:t>The Result-based Evaluation System</a:t>
            </a:r>
          </a:p>
          <a:p>
            <a:r>
              <a:rPr lang="en-IN" sz="1700" b="0" i="0" u="none" strike="noStrike" baseline="0">
                <a:latin typeface="MinionPro-Regular"/>
              </a:rPr>
              <a:t>This is a variation of the Management by Objectives or the MBO model (explained in the later part of this chapter). Under the result-based system, the superior and the employees work together on setting goals for the subsequent evaluation periods. On the basis of consensus, the employees agree to achieve the goals set for them. For instance, they may agree to bring down the cost of production by, say, 5 per cent through productivity enhancement </a:t>
            </a:r>
            <a:r>
              <a:rPr lang="en-US" sz="1700" b="0" i="0" u="none" strike="noStrike" baseline="0">
                <a:latin typeface="MinionPro-Regular"/>
              </a:rPr>
              <a:t>and reduction in wastages.</a:t>
            </a:r>
          </a:p>
          <a:p>
            <a:pPr marL="0" indent="0">
              <a:buNone/>
            </a:pPr>
            <a:r>
              <a:rPr lang="en-IN" sz="1700" b="1" i="0" u="none" strike="noStrike" baseline="0">
                <a:latin typeface="HelveticaNeueLTStd-Blk"/>
              </a:rPr>
              <a:t>The Behaviourally Anchored Rating Scales (BARS) Method</a:t>
            </a:r>
          </a:p>
          <a:p>
            <a:r>
              <a:rPr lang="en-IN" sz="1700" b="0" i="0" u="none" strike="noStrike" baseline="0">
                <a:latin typeface="MinionPro-Regular"/>
              </a:rPr>
              <a:t>The Behaviourally Anchored Rating Scales (BARS) method is a combination of the positive features of several other methods like critical incident, essay method and rating scales. In this method, the different performance levels of employees are shown by the side of the scale, with each level described in terms of specific behavioural example, either good or bad performance. This method specifies the various dimensions to be rated in behavioural terms and makes use of critical incidents to explain the various levels of performance. It helps the evaluators with a uniform frame of reference for evaluating the employees.</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782466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4" name="Oval 23">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5" name="Oval 24">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7" name="Rectangle 26">
            <a:extLst>
              <a:ext uri="{FF2B5EF4-FFF2-40B4-BE49-F238E27FC236}">
                <a16:creationId xmlns:a16="http://schemas.microsoft.com/office/drawing/2014/main" id="{0680B5D0-24EC-465A-A0E6-C4DF951E0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30BF1B50-A83E-4ED6-A2AA-C943C1F89F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F31E8B2-210B-4B90-83BB-3B180732EF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F33C25-46B2-42E4-B35B-3C7EEB905C3C}"/>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2900" b="1" i="0" u="none" strike="noStrike">
                <a:blipFill dpi="0" rotWithShape="1">
                  <a:blip r:embed="rId4"/>
                  <a:srcRect/>
                  <a:tile tx="6350" ty="-127000" sx="65000" sy="64000" flip="none" algn="tl"/>
                </a:blipFill>
              </a:rPr>
              <a:t>The Behaviourally Anchored Rating Scales (BARS) Method</a:t>
            </a:r>
            <a:endParaRPr lang="en-US" sz="2900">
              <a:blipFill dpi="0" rotWithShape="1">
                <a:blip r:embed="rId4"/>
                <a:srcRect/>
                <a:tile tx="6350" ty="-127000" sx="65000" sy="64000" flip="none" algn="tl"/>
              </a:blipFill>
            </a:endParaRPr>
          </a:p>
        </p:txBody>
      </p:sp>
      <p:sp>
        <p:nvSpPr>
          <p:cNvPr id="33" name="Rectangle 32">
            <a:extLst>
              <a:ext uri="{FF2B5EF4-FFF2-40B4-BE49-F238E27FC236}">
                <a16:creationId xmlns:a16="http://schemas.microsoft.com/office/drawing/2014/main" id="{6B387409-2B98-40F8-A65F-EF7CF989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C9E5F284-A588-4AE7-A36D-1C93E4FD02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36" name="Oval 35">
              <a:extLst>
                <a:ext uri="{FF2B5EF4-FFF2-40B4-BE49-F238E27FC236}">
                  <a16:creationId xmlns:a16="http://schemas.microsoft.com/office/drawing/2014/main" id="{45D7D540-5CF2-4FC1-BE53-277CC22C0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7" name="Oval 36">
              <a:extLst>
                <a:ext uri="{FF2B5EF4-FFF2-40B4-BE49-F238E27FC236}">
                  <a16:creationId xmlns:a16="http://schemas.microsoft.com/office/drawing/2014/main" id="{916C9AA0-DC0C-49A1-ACDF-10BD6D7399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5" name="Content Placeholder 4">
            <a:extLst>
              <a:ext uri="{FF2B5EF4-FFF2-40B4-BE49-F238E27FC236}">
                <a16:creationId xmlns:a16="http://schemas.microsoft.com/office/drawing/2014/main" id="{0B657C57-31ED-46C7-9CFE-592B392788EB}"/>
              </a:ext>
            </a:extLst>
          </p:cNvPr>
          <p:cNvPicPr>
            <a:picLocks noChangeAspect="1"/>
          </p:cNvPicPr>
          <p:nvPr/>
        </p:nvPicPr>
        <p:blipFill>
          <a:blip r:embed="rId6"/>
          <a:stretch>
            <a:fillRect/>
          </a:stretch>
        </p:blipFill>
        <p:spPr>
          <a:xfrm>
            <a:off x="920834" y="1836223"/>
            <a:ext cx="6631744" cy="3116919"/>
          </a:xfrm>
          <a:prstGeom prst="rect">
            <a:avLst/>
          </a:prstGeom>
        </p:spPr>
      </p:pic>
    </p:spTree>
    <p:extLst>
      <p:ext uri="{BB962C8B-B14F-4D97-AF65-F5344CB8AC3E}">
        <p14:creationId xmlns:p14="http://schemas.microsoft.com/office/powerpoint/2010/main" val="4121782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2E34F-EBB2-405B-9350-A208ECB24587}"/>
              </a:ext>
            </a:extLst>
          </p:cNvPr>
          <p:cNvSpPr>
            <a:spLocks noGrp="1"/>
          </p:cNvSpPr>
          <p:nvPr>
            <p:ph type="title"/>
          </p:nvPr>
        </p:nvSpPr>
        <p:spPr/>
        <p:txBody>
          <a:bodyPr/>
          <a:lstStyle/>
          <a:p>
            <a:r>
              <a:rPr lang="en-IN" sz="1800" b="1" i="0" u="none" strike="noStrike" baseline="0" dirty="0">
                <a:solidFill>
                  <a:srgbClr val="7F7F7F"/>
                </a:solidFill>
                <a:latin typeface="HelveticaNeueLTStd-Blk"/>
              </a:rPr>
              <a:t>The Behaviourally Anchored Rating Scales (BARS) Method</a:t>
            </a:r>
            <a:endParaRPr lang="en-US" dirty="0"/>
          </a:p>
        </p:txBody>
      </p:sp>
      <p:sp>
        <p:nvSpPr>
          <p:cNvPr id="3" name="Content Placeholder 2">
            <a:extLst>
              <a:ext uri="{FF2B5EF4-FFF2-40B4-BE49-F238E27FC236}">
                <a16:creationId xmlns:a16="http://schemas.microsoft.com/office/drawing/2014/main" id="{2BAE37B1-6860-4604-9E85-03AC091C2832}"/>
              </a:ext>
            </a:extLst>
          </p:cNvPr>
          <p:cNvSpPr>
            <a:spLocks noGrp="1"/>
          </p:cNvSpPr>
          <p:nvPr>
            <p:ph idx="1"/>
          </p:nvPr>
        </p:nvSpPr>
        <p:spPr/>
        <p:txBody>
          <a:bodyPr>
            <a:normAutofit/>
          </a:bodyPr>
          <a:lstStyle/>
          <a:p>
            <a:pPr marL="0" indent="0" algn="l">
              <a:buNone/>
            </a:pPr>
            <a:r>
              <a:rPr lang="en-IN" sz="1800" b="0" i="0" u="none" strike="noStrike" baseline="0" dirty="0">
                <a:latin typeface="MinionPro-Regular"/>
              </a:rPr>
              <a:t>The merits of this method are:</a:t>
            </a:r>
          </a:p>
          <a:p>
            <a:pPr algn="l"/>
            <a:r>
              <a:rPr lang="en-IN" sz="1800" b="0" i="0" u="none" strike="noStrike" baseline="0" dirty="0">
                <a:latin typeface="MinionPro-Regular"/>
              </a:rPr>
              <a:t>The BARS method enjoys better trustworthiness and accuracy since it is devised only by those who have complete knowledge of the job.</a:t>
            </a:r>
          </a:p>
          <a:p>
            <a:pPr algn="l"/>
            <a:r>
              <a:rPr lang="en-IN" sz="1800" b="0" i="0" u="none" strike="noStrike" baseline="0" dirty="0">
                <a:latin typeface="MinionPro-Regular"/>
              </a:rPr>
              <a:t>It offers superior and impartial evaluation of the employees as compared to other </a:t>
            </a:r>
            <a:r>
              <a:rPr lang="en-US" sz="1800" b="0" i="0" u="none" strike="noStrike" baseline="0" dirty="0">
                <a:latin typeface="MinionPro-Regular"/>
              </a:rPr>
              <a:t>methods.</a:t>
            </a:r>
          </a:p>
          <a:p>
            <a:pPr algn="l"/>
            <a:r>
              <a:rPr lang="en-IN" sz="1800" b="0" i="0" u="none" strike="noStrike" baseline="0" dirty="0">
                <a:latin typeface="MinionPro-Regular"/>
              </a:rPr>
              <a:t>It can have better acceptance as the employees are usually involved in its </a:t>
            </a:r>
            <a:r>
              <a:rPr lang="en-US" sz="1800" b="0" i="0" u="none" strike="noStrike" baseline="0" dirty="0">
                <a:latin typeface="MinionPro-Regular"/>
              </a:rPr>
              <a:t>development.</a:t>
            </a:r>
          </a:p>
          <a:p>
            <a:pPr algn="l"/>
            <a:r>
              <a:rPr lang="en-IN" sz="1800" b="0" i="0" u="none" strike="noStrike" baseline="0" dirty="0">
                <a:latin typeface="MinionPro-Regular"/>
              </a:rPr>
              <a:t>The inclusion of critical incidents for the evaluation of performance makes it easier to clarify the doubts of the employees about the rating procedure.</a:t>
            </a:r>
          </a:p>
          <a:p>
            <a:pPr algn="l"/>
            <a:r>
              <a:rPr lang="en-IN" sz="1800" b="0" i="0" u="none" strike="noStrike" baseline="0" dirty="0">
                <a:latin typeface="MinionPro-Regular"/>
              </a:rPr>
              <a:t>The evaluations based on this method seem to be relatively consistent and reliable, as different </a:t>
            </a:r>
            <a:r>
              <a:rPr lang="en-IN" sz="1800" b="0" i="0" u="none" strike="noStrike" baseline="0" dirty="0" err="1">
                <a:latin typeface="MinionPro-Regular"/>
              </a:rPr>
              <a:t>rators</a:t>
            </a:r>
            <a:r>
              <a:rPr lang="en-IN" sz="1800" b="0" i="0" u="none" strike="noStrike" baseline="0" dirty="0">
                <a:latin typeface="MinionPro-Regular"/>
              </a:rPr>
              <a:t>’ evaluations of the same person tend to be similar. 34 Further, among all the evaluation techniques, the BARS method is perhaps the most highly defensible in court because it is based on actual observable job behaviours.</a:t>
            </a:r>
            <a:endParaRPr lang="en-US" dirty="0"/>
          </a:p>
        </p:txBody>
      </p:sp>
    </p:spTree>
    <p:extLst>
      <p:ext uri="{BB962C8B-B14F-4D97-AF65-F5344CB8AC3E}">
        <p14:creationId xmlns:p14="http://schemas.microsoft.com/office/powerpoint/2010/main" val="1240928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8C347E03-DF71-455A-952C-7D629FCF52A2}"/>
              </a:ext>
            </a:extLst>
          </p:cNvPr>
          <p:cNvSpPr>
            <a:spLocks noGrp="1"/>
          </p:cNvSpPr>
          <p:nvPr>
            <p:ph idx="1"/>
          </p:nvPr>
        </p:nvSpPr>
        <p:spPr>
          <a:xfrm>
            <a:off x="1069848" y="2320412"/>
            <a:ext cx="10058400" cy="3851787"/>
          </a:xfrm>
        </p:spPr>
        <p:txBody>
          <a:bodyPr>
            <a:normAutofit/>
          </a:bodyPr>
          <a:lstStyle/>
          <a:p>
            <a:r>
              <a:rPr lang="en-IN"/>
              <a:t>Introduction </a:t>
            </a:r>
            <a:endParaRPr lang="en-US"/>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22009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DF381-C7E0-4556-800F-CB1B5E349298}"/>
              </a:ext>
            </a:extLst>
          </p:cNvPr>
          <p:cNvSpPr>
            <a:spLocks noGrp="1"/>
          </p:cNvSpPr>
          <p:nvPr>
            <p:ph type="title"/>
          </p:nvPr>
        </p:nvSpPr>
        <p:spPr/>
        <p:txBody>
          <a:bodyPr/>
          <a:lstStyle/>
          <a:p>
            <a:r>
              <a:rPr lang="en-US" sz="1800" b="1" i="0" u="none" strike="noStrike" baseline="0" dirty="0">
                <a:solidFill>
                  <a:srgbClr val="7F7F7F"/>
                </a:solidFill>
                <a:latin typeface="HelveticaNeueLTStd-Blk"/>
              </a:rPr>
              <a:t>The 360-degree Feedback Method</a:t>
            </a:r>
            <a:endParaRPr lang="en-US" dirty="0"/>
          </a:p>
        </p:txBody>
      </p:sp>
      <p:sp>
        <p:nvSpPr>
          <p:cNvPr id="3" name="Content Placeholder 2">
            <a:extLst>
              <a:ext uri="{FF2B5EF4-FFF2-40B4-BE49-F238E27FC236}">
                <a16:creationId xmlns:a16="http://schemas.microsoft.com/office/drawing/2014/main" id="{0605BB7B-8DD0-4B09-A39E-66F862613C03}"/>
              </a:ext>
            </a:extLst>
          </p:cNvPr>
          <p:cNvSpPr>
            <a:spLocks noGrp="1"/>
          </p:cNvSpPr>
          <p:nvPr>
            <p:ph idx="1"/>
          </p:nvPr>
        </p:nvSpPr>
        <p:spPr/>
        <p:txBody>
          <a:bodyPr>
            <a:normAutofit/>
          </a:bodyPr>
          <a:lstStyle/>
          <a:p>
            <a:r>
              <a:rPr lang="en-US" sz="1800" b="1" i="0" u="none" strike="noStrike" baseline="0" dirty="0">
                <a:solidFill>
                  <a:srgbClr val="7F7F7F"/>
                </a:solidFill>
                <a:latin typeface="HelveticaNeueLTStd-Blk"/>
              </a:rPr>
              <a:t>The 360-degree Feedback Method</a:t>
            </a:r>
          </a:p>
          <a:p>
            <a:pPr algn="l"/>
            <a:r>
              <a:rPr lang="en-IN" sz="1800" b="0" i="0" u="none" strike="noStrike" baseline="0" dirty="0">
                <a:latin typeface="MinionPro-Regular"/>
              </a:rPr>
              <a:t>The 360-degree feedback method is gaining popularity as a comprehensive technique to evaluate the performance of employees. The uniqueness of this method is that all those who interact with an employee in any capacity will prepare an evaluation report on him, and this may include senior managers, supervisors, employees, peers, team members, internal or external customers and even the employees themselves. 36 The 360-degree feedback is also differently described as a multi-source assessment, multi-perspective rating, multi-</a:t>
            </a:r>
            <a:r>
              <a:rPr lang="en-IN" sz="1800" b="0" i="0" u="none" strike="noStrike" baseline="0" dirty="0" err="1">
                <a:latin typeface="MinionPro-Regular"/>
              </a:rPr>
              <a:t>rator</a:t>
            </a:r>
            <a:r>
              <a:rPr lang="en-IN" sz="1800" b="0" i="0" u="none" strike="noStrike" baseline="0" dirty="0">
                <a:latin typeface="MinionPro-Regular"/>
              </a:rPr>
              <a:t> feedback or full-circle feedback as this method collects evaluation inputs from multiple levels both within and outside the organization. In fact, P. Ward defines the 360-degree feedback as “the systematic collection and feedback of performance data on an individual or group derived from a number of the stakeholders on their performance.” The main purpose of the 360-degree feedback method is to ensure a rather objective and comprehensive evaluation of a person’s performance.</a:t>
            </a:r>
          </a:p>
        </p:txBody>
      </p:sp>
    </p:spTree>
    <p:extLst>
      <p:ext uri="{BB962C8B-B14F-4D97-AF65-F5344CB8AC3E}">
        <p14:creationId xmlns:p14="http://schemas.microsoft.com/office/powerpoint/2010/main" val="2940321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3DCE4-92B7-435B-B02C-0CB58961F37B}"/>
              </a:ext>
            </a:extLst>
          </p:cNvPr>
          <p:cNvSpPr>
            <a:spLocks noGrp="1"/>
          </p:cNvSpPr>
          <p:nvPr>
            <p:ph type="title"/>
          </p:nvPr>
        </p:nvSpPr>
        <p:spPr/>
        <p:txBody>
          <a:bodyPr/>
          <a:lstStyle/>
          <a:p>
            <a:r>
              <a:rPr lang="en-US" sz="1800" b="1" i="0" u="none" strike="noStrike" baseline="0" dirty="0">
                <a:solidFill>
                  <a:srgbClr val="7F7F7F"/>
                </a:solidFill>
                <a:latin typeface="HelveticaNeueLTStd-Blk"/>
              </a:rPr>
              <a:t>The 360-degree Feedback Method</a:t>
            </a:r>
            <a:endParaRPr lang="en-US" dirty="0"/>
          </a:p>
        </p:txBody>
      </p:sp>
      <p:sp>
        <p:nvSpPr>
          <p:cNvPr id="3" name="Content Placeholder 2">
            <a:extLst>
              <a:ext uri="{FF2B5EF4-FFF2-40B4-BE49-F238E27FC236}">
                <a16:creationId xmlns:a16="http://schemas.microsoft.com/office/drawing/2014/main" id="{30EF8160-51B9-4CDC-BBE1-17418D264247}"/>
              </a:ext>
            </a:extLst>
          </p:cNvPr>
          <p:cNvSpPr>
            <a:spLocks noGrp="1"/>
          </p:cNvSpPr>
          <p:nvPr>
            <p:ph idx="1"/>
          </p:nvPr>
        </p:nvSpPr>
        <p:spPr/>
        <p:txBody>
          <a:bodyPr>
            <a:normAutofit fontScale="85000" lnSpcReduction="10000"/>
          </a:bodyPr>
          <a:lstStyle/>
          <a:p>
            <a:pPr marL="0" indent="0" algn="l">
              <a:buNone/>
            </a:pPr>
            <a:r>
              <a:rPr lang="en-IN" sz="1800" b="1" i="0" u="none" strike="noStrike" baseline="0" dirty="0">
                <a:latin typeface="HelveticaNeueLTStd-Bd"/>
              </a:rPr>
              <a:t>Uses of the 360-degree Feedback Method </a:t>
            </a:r>
            <a:r>
              <a:rPr lang="en-IN" sz="1800" b="0" i="0" u="none" strike="noStrike" baseline="0" dirty="0">
                <a:latin typeface="MinionPro-Regular"/>
              </a:rPr>
              <a:t>Organizations generally use the 360- degree feedback to make evaluations available for traditional uses. However, of late, this feedback has been utilized even for non-conventional purposes like professional development, succession planning, and performance management. Let us now discuss these uses.</a:t>
            </a:r>
          </a:p>
          <a:p>
            <a:pPr algn="l"/>
            <a:r>
              <a:rPr lang="en-IN" sz="1800" b="0" i="0" u="none" strike="noStrike" baseline="0" dirty="0">
                <a:latin typeface="MinionPro-Regular"/>
              </a:rPr>
              <a:t>The organization can use the 360-degree feedback report as a critical input for determining the remuneration and other incentives of the employees.</a:t>
            </a:r>
          </a:p>
          <a:p>
            <a:pPr algn="l"/>
            <a:r>
              <a:rPr lang="en-IN" sz="1800" b="0" i="0" u="none" strike="noStrike" baseline="0" dirty="0">
                <a:latin typeface="MinionPro-Regular"/>
              </a:rPr>
              <a:t>It can act as an effective tool to determine the nature and type of training and development programmes required for the employees.</a:t>
            </a:r>
            <a:endParaRPr lang="en-US" sz="1800" dirty="0"/>
          </a:p>
          <a:p>
            <a:pPr algn="l"/>
            <a:r>
              <a:rPr lang="en-IN" sz="1800" b="0" i="0" u="none" strike="noStrike" baseline="0" dirty="0">
                <a:latin typeface="MinionPro-Regular"/>
              </a:rPr>
              <a:t>The feedback can be used as a major source for any succession planning schemes </a:t>
            </a:r>
            <a:r>
              <a:rPr lang="en-US" sz="1800" b="0" i="0" u="none" strike="noStrike" baseline="0" dirty="0">
                <a:latin typeface="MinionPro-Regular"/>
              </a:rPr>
              <a:t>evolved by the company.</a:t>
            </a:r>
          </a:p>
          <a:p>
            <a:pPr algn="l"/>
            <a:r>
              <a:rPr lang="en-IN" sz="1800" b="0" i="0" u="none" strike="noStrike" baseline="0" dirty="0">
                <a:latin typeface="MinionPro-Regular"/>
              </a:rPr>
              <a:t>It can help employees become aware of both their areas of strengths and weaknesses in </a:t>
            </a:r>
            <a:r>
              <a:rPr lang="en-US" sz="1800" b="0" i="0" u="none" strike="noStrike" baseline="0" dirty="0">
                <a:latin typeface="MinionPro-Regular"/>
              </a:rPr>
              <a:t>their performance sphere.</a:t>
            </a:r>
          </a:p>
          <a:p>
            <a:pPr algn="l"/>
            <a:r>
              <a:rPr lang="en-IN" sz="1800" b="0" i="0" u="none" strike="noStrike" baseline="0" dirty="0">
                <a:latin typeface="MinionPro-Regular"/>
              </a:rPr>
              <a:t>The organization’s core values can be strengthened by linking the individuals’ performance with such core values and then providing feedback to them on how they should attune themselves to such core values.</a:t>
            </a:r>
          </a:p>
          <a:p>
            <a:pPr algn="l"/>
            <a:r>
              <a:rPr lang="en-IN" sz="1800" b="0" i="0" u="none" strike="noStrike" baseline="0" dirty="0">
                <a:latin typeface="MinionPro-Regular"/>
              </a:rPr>
              <a:t>The feedback can be used by the organization as an input to performance management </a:t>
            </a:r>
            <a:r>
              <a:rPr lang="en-US" sz="1800" b="0" i="0" u="none" strike="noStrike" baseline="0" dirty="0">
                <a:latin typeface="MinionPro-Regular"/>
              </a:rPr>
              <a:t>system.</a:t>
            </a:r>
          </a:p>
          <a:p>
            <a:pPr algn="l"/>
            <a:r>
              <a:rPr lang="en-IN" sz="1800" b="0" i="0" u="none" strike="noStrike" baseline="0" dirty="0">
                <a:latin typeface="MinionPro-Regular"/>
              </a:rPr>
              <a:t>It can promote teamwork and employee empowerment as employees also get an opportunity to evaluate their skills and the behaviours of their superiors.</a:t>
            </a:r>
            <a:endParaRPr lang="en-US" dirty="0"/>
          </a:p>
        </p:txBody>
      </p:sp>
    </p:spTree>
    <p:extLst>
      <p:ext uri="{BB962C8B-B14F-4D97-AF65-F5344CB8AC3E}">
        <p14:creationId xmlns:p14="http://schemas.microsoft.com/office/powerpoint/2010/main" val="4020172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8" name="Oval 27">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1" name="Rectangle 30">
            <a:extLst>
              <a:ext uri="{FF2B5EF4-FFF2-40B4-BE49-F238E27FC236}">
                <a16:creationId xmlns:a16="http://schemas.microsoft.com/office/drawing/2014/main" id="{0680B5D0-24EC-465A-A0E6-C4DF951E0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3" name="Rectangle 32">
            <a:extLst>
              <a:ext uri="{FF2B5EF4-FFF2-40B4-BE49-F238E27FC236}">
                <a16:creationId xmlns:a16="http://schemas.microsoft.com/office/drawing/2014/main" id="{30BF1B50-A83E-4ED6-A2AA-C943C1F89F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F31E8B2-210B-4B90-83BB-3B180732EF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696AB9-B498-4FCB-90FA-0D51F8578074}"/>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3800" b="1" i="0" u="none" strike="noStrike">
                <a:blipFill dpi="0" rotWithShape="1">
                  <a:blip r:embed="rId4"/>
                  <a:srcRect/>
                  <a:tile tx="6350" ty="-127000" sx="65000" sy="64000" flip="none" algn="tl"/>
                </a:blipFill>
              </a:rPr>
              <a:t>Evaluators of the 360-degree Feedback Method</a:t>
            </a:r>
            <a:endParaRPr lang="en-US" sz="3800">
              <a:blipFill dpi="0" rotWithShape="1">
                <a:blip r:embed="rId4"/>
                <a:srcRect/>
                <a:tile tx="6350" ty="-127000" sx="65000" sy="64000" flip="none" algn="tl"/>
              </a:blipFill>
            </a:endParaRPr>
          </a:p>
        </p:txBody>
      </p:sp>
      <p:sp>
        <p:nvSpPr>
          <p:cNvPr id="37" name="Rectangle 36">
            <a:extLst>
              <a:ext uri="{FF2B5EF4-FFF2-40B4-BE49-F238E27FC236}">
                <a16:creationId xmlns:a16="http://schemas.microsoft.com/office/drawing/2014/main" id="{6B387409-2B98-40F8-A65F-EF7CF989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C9E5F284-A588-4AE7-A36D-1C93E4FD02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40" name="Oval 39">
              <a:extLst>
                <a:ext uri="{FF2B5EF4-FFF2-40B4-BE49-F238E27FC236}">
                  <a16:creationId xmlns:a16="http://schemas.microsoft.com/office/drawing/2014/main" id="{45D7D540-5CF2-4FC1-BE53-277CC22C0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1" name="Oval 40">
              <a:extLst>
                <a:ext uri="{FF2B5EF4-FFF2-40B4-BE49-F238E27FC236}">
                  <a16:creationId xmlns:a16="http://schemas.microsoft.com/office/drawing/2014/main" id="{916C9AA0-DC0C-49A1-ACDF-10BD6D7399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5" name="Content Placeholder 4">
            <a:extLst>
              <a:ext uri="{FF2B5EF4-FFF2-40B4-BE49-F238E27FC236}">
                <a16:creationId xmlns:a16="http://schemas.microsoft.com/office/drawing/2014/main" id="{131EC298-43FD-4B07-88F9-5D4F22011E63}"/>
              </a:ext>
            </a:extLst>
          </p:cNvPr>
          <p:cNvPicPr>
            <a:picLocks noChangeAspect="1"/>
          </p:cNvPicPr>
          <p:nvPr/>
        </p:nvPicPr>
        <p:blipFill rotWithShape="1">
          <a:blip r:embed="rId6"/>
          <a:srcRect l="3051" r="18797" b="1"/>
          <a:stretch/>
        </p:blipFill>
        <p:spPr>
          <a:xfrm>
            <a:off x="2028866" y="1388911"/>
            <a:ext cx="4415680" cy="4011543"/>
          </a:xfrm>
          <a:prstGeom prst="rect">
            <a:avLst/>
          </a:prstGeom>
        </p:spPr>
      </p:pic>
    </p:spTree>
    <p:extLst>
      <p:ext uri="{BB962C8B-B14F-4D97-AF65-F5344CB8AC3E}">
        <p14:creationId xmlns:p14="http://schemas.microsoft.com/office/powerpoint/2010/main" val="2374560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198B0-215A-48DB-9C77-DA5EE21C9C1A}"/>
              </a:ext>
            </a:extLst>
          </p:cNvPr>
          <p:cNvSpPr>
            <a:spLocks noGrp="1"/>
          </p:cNvSpPr>
          <p:nvPr>
            <p:ph type="title"/>
          </p:nvPr>
        </p:nvSpPr>
        <p:spPr>
          <a:xfrm>
            <a:off x="1069848" y="484632"/>
            <a:ext cx="10058400" cy="1609344"/>
          </a:xfrm>
        </p:spPr>
        <p:txBody>
          <a:bodyPr>
            <a:normAutofit/>
          </a:bodyPr>
          <a:lstStyle/>
          <a:p>
            <a:r>
              <a:rPr lang="en-IN" sz="3800" b="1" i="0" u="none" strike="noStrike" baseline="0">
                <a:latin typeface="HelveticaNeueLTStd-Bd"/>
              </a:rPr>
              <a:t>Steps in the Development of the 360-degree Feedback Method</a:t>
            </a:r>
            <a:endParaRPr lang="en-US" sz="3800"/>
          </a:p>
        </p:txBody>
      </p:sp>
      <p:sp>
        <p:nvSpPr>
          <p:cNvPr id="9" name="Rectangle 8">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8205A139-2F43-48D7-B55D-81623C9C4B3F}"/>
              </a:ext>
            </a:extLst>
          </p:cNvPr>
          <p:cNvGraphicFramePr>
            <a:graphicFrameLocks noGrp="1"/>
          </p:cNvGraphicFramePr>
          <p:nvPr>
            <p:ph idx="1"/>
            <p:extLst>
              <p:ext uri="{D42A27DB-BD31-4B8C-83A1-F6EECF244321}">
                <p14:modId xmlns:p14="http://schemas.microsoft.com/office/powerpoint/2010/main" val="1700638158"/>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032530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486648D-901F-431C-8FFE-6455ADDAC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72" y="0"/>
            <a:ext cx="12188656"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138AD705-09AA-4792-BDC9-E214137DE6C2}"/>
              </a:ext>
            </a:extLst>
          </p:cNvPr>
          <p:cNvSpPr>
            <a:spLocks noGrp="1"/>
          </p:cNvSpPr>
          <p:nvPr>
            <p:ph type="title"/>
          </p:nvPr>
        </p:nvSpPr>
        <p:spPr>
          <a:xfrm>
            <a:off x="1069848" y="484632"/>
            <a:ext cx="10058400" cy="1609344"/>
          </a:xfrm>
        </p:spPr>
        <p:txBody>
          <a:bodyPr>
            <a:normAutofit/>
          </a:bodyPr>
          <a:lstStyle/>
          <a:p>
            <a:r>
              <a:rPr lang="en-IN" b="1" i="0" u="none" strike="noStrike" baseline="0">
                <a:solidFill>
                  <a:srgbClr val="FFFFFF"/>
                </a:solidFill>
                <a:latin typeface="MinionPro-Bold"/>
              </a:rPr>
              <a:t>The 360-degree Appraisal System in India-Case Study</a:t>
            </a:r>
            <a:endParaRPr lang="en-US">
              <a:solidFill>
                <a:srgbClr val="FFFFFF"/>
              </a:solidFill>
            </a:endParaRPr>
          </a:p>
        </p:txBody>
      </p:sp>
      <p:sp>
        <p:nvSpPr>
          <p:cNvPr id="3" name="Content Placeholder 2">
            <a:extLst>
              <a:ext uri="{FF2B5EF4-FFF2-40B4-BE49-F238E27FC236}">
                <a16:creationId xmlns:a16="http://schemas.microsoft.com/office/drawing/2014/main" id="{CC1624E4-85C8-4B99-A300-62BD3A58825D}"/>
              </a:ext>
            </a:extLst>
          </p:cNvPr>
          <p:cNvSpPr>
            <a:spLocks noGrp="1"/>
          </p:cNvSpPr>
          <p:nvPr>
            <p:ph idx="1"/>
          </p:nvPr>
        </p:nvSpPr>
        <p:spPr>
          <a:xfrm>
            <a:off x="1069848" y="2121408"/>
            <a:ext cx="10058400" cy="4050792"/>
          </a:xfrm>
        </p:spPr>
        <p:txBody>
          <a:bodyPr>
            <a:normAutofit/>
          </a:bodyPr>
          <a:lstStyle/>
          <a:p>
            <a:r>
              <a:rPr lang="en-IN" sz="1600" b="0" i="0" u="none" strike="noStrike" baseline="0">
                <a:solidFill>
                  <a:srgbClr val="FFFFFF"/>
                </a:solidFill>
                <a:latin typeface="MinionPro-Regular"/>
              </a:rPr>
              <a:t>The unique feature of the 360-degree appraisal system I s the all-around evaluation of an employee by a group o evaluators. Since the list of evaluators includes supervisors, employees, peers, and internal or external customers, many HR managers view this system as a decisive step towards the democratization of the performance appraisal process. It is also seen by them as an effort to make the evaluation process as fair and equitable as possible by moving away from the traditional top-down approach to the employee performance appraisal. However, for a long time, many Indian companies were not quite enthusiastic about the 360-degree appraisal system as an evaluation system due to wide and varied factors like troubling the conventional hierarchical structures, fear of eroded authority by the supervisors, and fear of victimization by employees. In recent times, there has been a change in the attitude and perceptions of organizations towards the 360-degree appraisa system, and an increasing number of organizations are showing a keen interest in adopting the 360-degree appraisal system as part of their employee performance </a:t>
            </a:r>
            <a:r>
              <a:rPr lang="en-US" sz="1600" b="0" i="0" u="none" strike="noStrike" baseline="0">
                <a:solidFill>
                  <a:srgbClr val="FFFFFF"/>
                </a:solidFill>
                <a:latin typeface="MinionPro-Regular"/>
              </a:rPr>
              <a:t>evaluation system. </a:t>
            </a:r>
          </a:p>
          <a:p>
            <a:r>
              <a:rPr lang="en-IN" sz="1600" b="0" i="0" u="none" strike="noStrike" baseline="0">
                <a:solidFill>
                  <a:srgbClr val="FFFFFF"/>
                </a:solidFill>
                <a:latin typeface="MinionPro-Regular"/>
              </a:rPr>
              <a:t>Maruti Suzuki and Ernst &amp; Young have developed a 360-degree feedback system for assessing the senior leaders of the former company jointly. To start with, Maruti has covered the top managerial personnel like chief general managers and general managers under this evaluation system. That means that their performance will be assessed on the basis of the feedback from their peers and junior management employees within the same department. As part of the system, the peers and employees are asked to respond online to the questionnaire prepared by Ernst &amp; Young, which had compiled the list of leadership competencies required for </a:t>
            </a:r>
            <a:r>
              <a:rPr lang="en-US" sz="1600" b="0" i="0" u="none" strike="noStrike" baseline="0">
                <a:solidFill>
                  <a:srgbClr val="FFFFFF"/>
                </a:solidFill>
                <a:latin typeface="MinionPro-Regular"/>
              </a:rPr>
              <a:t>managerial people.</a:t>
            </a:r>
            <a:endParaRPr lang="en-US" sz="1600">
              <a:solidFill>
                <a:srgbClr val="FFFFFF"/>
              </a:solidFill>
            </a:endParaRPr>
          </a:p>
        </p:txBody>
      </p:sp>
      <p:sp>
        <p:nvSpPr>
          <p:cNvPr id="10" name="Oval 9">
            <a:extLst>
              <a:ext uri="{FF2B5EF4-FFF2-40B4-BE49-F238E27FC236}">
                <a16:creationId xmlns:a16="http://schemas.microsoft.com/office/drawing/2014/main" id="{328E7ECE-D1D9-4A45-83E3-B3AAC21AF5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F2299C5D-8E7A-4F30-B5A0-E61C1AF51D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62653119"/>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4" name="Oval 23">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5" name="Oval 24">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7" name="Rectangle 26">
            <a:extLst>
              <a:ext uri="{FF2B5EF4-FFF2-40B4-BE49-F238E27FC236}">
                <a16:creationId xmlns:a16="http://schemas.microsoft.com/office/drawing/2014/main" id="{80E61E04-3F7C-42DE-ABE7-D3F7E349C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2B036F7E-6C8A-4549-99EF-9958C587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52CBD5-D14D-45A1-9B25-A39D3DF47EAC}"/>
              </a:ext>
            </a:extLst>
          </p:cNvPr>
          <p:cNvSpPr>
            <a:spLocks noGrp="1"/>
          </p:cNvSpPr>
          <p:nvPr>
            <p:ph type="title"/>
          </p:nvPr>
        </p:nvSpPr>
        <p:spPr>
          <a:xfrm>
            <a:off x="1051560" y="4355692"/>
            <a:ext cx="9085940" cy="1472224"/>
          </a:xfrm>
        </p:spPr>
        <p:txBody>
          <a:bodyPr vert="horz" lIns="91440" tIns="45720" rIns="91440" bIns="45720" rtlCol="0" anchor="b">
            <a:normAutofit/>
          </a:bodyPr>
          <a:lstStyle/>
          <a:p>
            <a:pPr>
              <a:lnSpc>
                <a:spcPct val="80000"/>
              </a:lnSpc>
            </a:pPr>
            <a:r>
              <a:rPr lang="en-US" sz="5600" b="1" i="0" u="none" strike="noStrike">
                <a:blipFill dpi="0" rotWithShape="1">
                  <a:blip r:embed="rId4"/>
                  <a:srcRect/>
                  <a:tile tx="6350" ty="-127000" sx="65000" sy="64000" flip="none" algn="tl"/>
                </a:blipFill>
              </a:rPr>
              <a:t>A 360-degree Feedback Form Template</a:t>
            </a:r>
            <a:endParaRPr lang="en-US" sz="5600">
              <a:blipFill dpi="0" rotWithShape="1">
                <a:blip r:embed="rId4"/>
                <a:srcRect/>
                <a:tile tx="6350" ty="-127000" sx="65000" sy="64000" flip="none" algn="tl"/>
              </a:blipFill>
            </a:endParaRPr>
          </a:p>
        </p:txBody>
      </p:sp>
      <p:pic>
        <p:nvPicPr>
          <p:cNvPr id="5" name="Content Placeholder 4">
            <a:extLst>
              <a:ext uri="{FF2B5EF4-FFF2-40B4-BE49-F238E27FC236}">
                <a16:creationId xmlns:a16="http://schemas.microsoft.com/office/drawing/2014/main" id="{F3756066-6366-4987-B21A-59B48FD637B7}"/>
              </a:ext>
            </a:extLst>
          </p:cNvPr>
          <p:cNvPicPr>
            <a:picLocks noChangeAspect="1"/>
          </p:cNvPicPr>
          <p:nvPr/>
        </p:nvPicPr>
        <p:blipFill>
          <a:blip r:embed="rId6"/>
          <a:stretch>
            <a:fillRect/>
          </a:stretch>
        </p:blipFill>
        <p:spPr>
          <a:xfrm>
            <a:off x="635457" y="640080"/>
            <a:ext cx="10785326" cy="3316489"/>
          </a:xfrm>
          <a:prstGeom prst="rect">
            <a:avLst/>
          </a:prstGeom>
        </p:spPr>
      </p:pic>
      <p:grpSp>
        <p:nvGrpSpPr>
          <p:cNvPr id="31" name="Group 30">
            <a:extLst>
              <a:ext uri="{FF2B5EF4-FFF2-40B4-BE49-F238E27FC236}">
                <a16:creationId xmlns:a16="http://schemas.microsoft.com/office/drawing/2014/main" id="{75EE15D0-BDD3-4CA6-B5DC-159D83FA6B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32" name="Oval 31">
              <a:extLst>
                <a:ext uri="{FF2B5EF4-FFF2-40B4-BE49-F238E27FC236}">
                  <a16:creationId xmlns:a16="http://schemas.microsoft.com/office/drawing/2014/main" id="{C1D99473-F547-41EE-8D8B-3DFA6E58D0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3" name="Oval 32">
              <a:extLst>
                <a:ext uri="{FF2B5EF4-FFF2-40B4-BE49-F238E27FC236}">
                  <a16:creationId xmlns:a16="http://schemas.microsoft.com/office/drawing/2014/main" id="{71482930-66A8-46E9-8554-6D127FFCF1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879370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FE45734-663D-4BD0-9FB6-184321F64157}"/>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Management by Objectives (MBO)</a:t>
            </a:r>
            <a:endParaRPr lang="en-US" dirty="0"/>
          </a:p>
        </p:txBody>
      </p:sp>
      <p:sp>
        <p:nvSpPr>
          <p:cNvPr id="3" name="Content Placeholder 2">
            <a:extLst>
              <a:ext uri="{FF2B5EF4-FFF2-40B4-BE49-F238E27FC236}">
                <a16:creationId xmlns:a16="http://schemas.microsoft.com/office/drawing/2014/main" id="{9B63ABAE-6D49-41FA-A16C-9A1E5C189BAC}"/>
              </a:ext>
            </a:extLst>
          </p:cNvPr>
          <p:cNvSpPr>
            <a:spLocks noGrp="1"/>
          </p:cNvSpPr>
          <p:nvPr>
            <p:ph idx="1"/>
          </p:nvPr>
        </p:nvSpPr>
        <p:spPr>
          <a:xfrm>
            <a:off x="1069848" y="2320412"/>
            <a:ext cx="10058400" cy="3851787"/>
          </a:xfrm>
        </p:spPr>
        <p:txBody>
          <a:bodyPr>
            <a:normAutofit/>
          </a:bodyPr>
          <a:lstStyle/>
          <a:p>
            <a:r>
              <a:rPr lang="en-IN" sz="1100" b="0" i="0" u="none" strike="noStrike" baseline="0">
                <a:latin typeface="MinionPro-Regular"/>
              </a:rPr>
              <a:t>Management by Objectives (MBO) is a popular method that counts on joint goal-setting to formulate and achieve objectives for the organization, the department and the individual. </a:t>
            </a:r>
          </a:p>
          <a:p>
            <a:r>
              <a:rPr lang="en-IN" sz="1100" b="0" i="0" u="none" strike="noStrike" baseline="0">
                <a:latin typeface="MinionPro-Regular"/>
              </a:rPr>
              <a:t>The uniqueness of the MBO method is that it enables the employees to get involved in the evaluation process by setting their own goals. Basically, MBO involves setting specific measurable goals by the managers in consultation with the employees and, subsequently, examining the latter’s progress towards those goals. Tosi and Carroll justify MBO as a form of performance appraisal, saying it involves the establishment of performance objectives and an assessment of how well those objectives are fulfilled. 38 In a broader sense, an MBO programme involves the following phases</a:t>
            </a:r>
          </a:p>
          <a:p>
            <a:pPr marL="342900" indent="-342900">
              <a:buFont typeface="+mj-lt"/>
              <a:buAutoNum type="arabicPeriod"/>
            </a:pPr>
            <a:r>
              <a:rPr lang="en-IN" sz="1100" b="1" i="0" u="none" strike="noStrike" baseline="0">
                <a:latin typeface="MinionPro-Bold"/>
              </a:rPr>
              <a:t>Projecting the goals: </a:t>
            </a:r>
            <a:r>
              <a:rPr lang="en-IN" sz="1100" b="0" i="0" u="none" strike="noStrike" baseline="0">
                <a:latin typeface="MinionPro-Regular"/>
              </a:rPr>
              <a:t>Employees are asked by their supervisors to propose their own preliminary goals for a given period of time, in harmony with the organizational and </a:t>
            </a:r>
            <a:r>
              <a:rPr lang="en-US" sz="1100" b="0" i="0" u="none" strike="noStrike" baseline="0">
                <a:latin typeface="MinionPro-Regular"/>
              </a:rPr>
              <a:t>department goals. </a:t>
            </a:r>
            <a:endParaRPr lang="en-US" sz="1100">
              <a:latin typeface="MinionPro-Regular"/>
            </a:endParaRPr>
          </a:p>
          <a:p>
            <a:pPr marL="342900" indent="-342900">
              <a:buFont typeface="+mj-lt"/>
              <a:buAutoNum type="arabicPeriod"/>
            </a:pPr>
            <a:r>
              <a:rPr lang="en-IN" sz="1100" b="1" i="0" u="none" strike="noStrike" baseline="0">
                <a:latin typeface="MinionPro-Bold"/>
              </a:rPr>
              <a:t>Discussing the goals: </a:t>
            </a:r>
            <a:r>
              <a:rPr lang="en-IN" sz="1100" b="0" i="0" u="none" strike="noStrike" baseline="0">
                <a:latin typeface="MinionPro-Regular"/>
              </a:rPr>
              <a:t>The supervisor and the employees elaborate on the goals and, if necessary, modify them before reaching an agreement regarding the specific goals.</a:t>
            </a:r>
          </a:p>
          <a:p>
            <a:pPr marL="342900" indent="-342900">
              <a:buFont typeface="+mj-lt"/>
              <a:buAutoNum type="arabicPeriod"/>
            </a:pPr>
            <a:r>
              <a:rPr lang="en-IN" sz="1100" b="1" i="0" u="none" strike="noStrike" baseline="0">
                <a:latin typeface="MinionPro-Bold"/>
              </a:rPr>
              <a:t>Developing yardsticks: </a:t>
            </a:r>
            <a:r>
              <a:rPr lang="en-IN" sz="1100" b="0" i="0" u="none" strike="noStrike" baseline="0">
                <a:latin typeface="MinionPro-Regular"/>
              </a:rPr>
              <a:t>The supervisor in consultation with the employees develops yardsticks for measuring performances to determine how far the objectives have </a:t>
            </a:r>
            <a:r>
              <a:rPr lang="en-US" sz="1100" b="0" i="0" u="none" strike="noStrike" baseline="0">
                <a:latin typeface="MinionPro-Regular"/>
              </a:rPr>
              <a:t>been met.</a:t>
            </a:r>
          </a:p>
          <a:p>
            <a:pPr marL="342900" indent="-342900">
              <a:buFont typeface="+mj-lt"/>
              <a:buAutoNum type="arabicPeriod"/>
            </a:pPr>
            <a:r>
              <a:rPr lang="en-IN" sz="1100" b="1" i="0" u="none" strike="noStrike" baseline="0">
                <a:latin typeface="MinionPro-Bold"/>
              </a:rPr>
              <a:t>Executing performance reviews: </a:t>
            </a:r>
            <a:r>
              <a:rPr lang="en-IN" sz="1100" b="0" i="0" u="none" strike="noStrike" baseline="0">
                <a:latin typeface="MinionPro-Regular"/>
              </a:rPr>
              <a:t>The employee’s actual as well as agreed performance is reviewed periodically to assess the progress and problems in accomplishing the </a:t>
            </a:r>
            <a:r>
              <a:rPr lang="en-US" sz="1100" b="0" i="0" u="none" strike="noStrike" baseline="0">
                <a:latin typeface="MinionPro-Regular"/>
              </a:rPr>
              <a:t>goals.</a:t>
            </a:r>
          </a:p>
          <a:p>
            <a:pPr marL="342900" indent="-342900">
              <a:buFont typeface="+mj-lt"/>
              <a:buAutoNum type="arabicPeriod"/>
            </a:pPr>
            <a:r>
              <a:rPr lang="en-IN" sz="1100" b="1" i="0" u="none" strike="noStrike" baseline="0">
                <a:latin typeface="MinionPro-Bold"/>
              </a:rPr>
              <a:t>Providing feedback: </a:t>
            </a:r>
            <a:r>
              <a:rPr lang="en-IN" sz="1100" b="0" i="0" u="none" strike="noStrike" baseline="0">
                <a:latin typeface="MinionPro-Regular"/>
              </a:rPr>
              <a:t>After assessing the employee’s progress, the supervisor discusses the ways and means for improving performance, if needed, with the employees.</a:t>
            </a:r>
            <a:endParaRPr lang="en-US" sz="11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626220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raph on document with pen">
            <a:extLst>
              <a:ext uri="{FF2B5EF4-FFF2-40B4-BE49-F238E27FC236}">
                <a16:creationId xmlns:a16="http://schemas.microsoft.com/office/drawing/2014/main" id="{20624190-842E-41CD-973B-D5CCD2D852E6}"/>
              </a:ext>
            </a:extLst>
          </p:cNvPr>
          <p:cNvPicPr>
            <a:picLocks noChangeAspect="1"/>
          </p:cNvPicPr>
          <p:nvPr/>
        </p:nvPicPr>
        <p:blipFill rotWithShape="1">
          <a:blip r:embed="rId2"/>
          <a:srcRect t="1510" b="14220"/>
          <a:stretch/>
        </p:blipFill>
        <p:spPr>
          <a:xfrm>
            <a:off x="20" y="10"/>
            <a:ext cx="12191980" cy="6857989"/>
          </a:xfrm>
          <a:prstGeom prst="rect">
            <a:avLst/>
          </a:prstGeom>
        </p:spPr>
      </p:pic>
      <p:sp>
        <p:nvSpPr>
          <p:cNvPr id="9" name="Rectangle 8">
            <a:extLst>
              <a:ext uri="{FF2B5EF4-FFF2-40B4-BE49-F238E27FC236}">
                <a16:creationId xmlns:a16="http://schemas.microsoft.com/office/drawing/2014/main" id="{F79FF99C-BAA9-404F-9C96-6DD456B4F7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C44AFD-C72D-4D9C-84C6-73E615CED8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31D59-B3FA-4AD1-BEBE-220E58765793}"/>
              </a:ext>
            </a:extLst>
          </p:cNvPr>
          <p:cNvSpPr>
            <a:spLocks noGrp="1"/>
          </p:cNvSpPr>
          <p:nvPr>
            <p:ph idx="1"/>
          </p:nvPr>
        </p:nvSpPr>
        <p:spPr>
          <a:xfrm>
            <a:off x="1069848" y="2121408"/>
            <a:ext cx="10058400" cy="4050792"/>
          </a:xfrm>
        </p:spPr>
        <p:txBody>
          <a:bodyPr>
            <a:normAutofit/>
          </a:bodyPr>
          <a:lstStyle/>
          <a:p>
            <a:r>
              <a:rPr lang="en-US" b="1" i="0" u="none" strike="noStrike" baseline="0">
                <a:latin typeface="HelveticaNeueLTStd-Blk"/>
              </a:rPr>
              <a:t>Issues in Performance Evaluation</a:t>
            </a:r>
            <a:endParaRPr lang="en-US" dirty="0"/>
          </a:p>
        </p:txBody>
      </p:sp>
      <p:grpSp>
        <p:nvGrpSpPr>
          <p:cNvPr id="13" name="Group 12">
            <a:extLst>
              <a:ext uri="{FF2B5EF4-FFF2-40B4-BE49-F238E27FC236}">
                <a16:creationId xmlns:a16="http://schemas.microsoft.com/office/drawing/2014/main" id="{1D25B14F-36E0-41E8-956F-CABEF1ADD6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4AFB9EA5-DE4D-4E6B-A302-F55174E4B1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5" name="Oval 14">
              <a:extLst>
                <a:ext uri="{FF2B5EF4-FFF2-40B4-BE49-F238E27FC236}">
                  <a16:creationId xmlns:a16="http://schemas.microsoft.com/office/drawing/2014/main" id="{E44092F4-4D9B-4D0A-8832-C29E786F8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705901840"/>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9A66F-6F60-469A-B1EC-EAEA6D6AD1AA}"/>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Issues in Performance Evaluation</a:t>
            </a:r>
            <a:endParaRPr lang="en-US" dirty="0"/>
          </a:p>
        </p:txBody>
      </p:sp>
      <p:sp>
        <p:nvSpPr>
          <p:cNvPr id="9" name="Rectangle 8">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84C8972-278A-4027-850A-8E894A8FD85C}"/>
              </a:ext>
            </a:extLst>
          </p:cNvPr>
          <p:cNvGraphicFramePr>
            <a:graphicFrameLocks noGrp="1"/>
          </p:cNvGraphicFramePr>
          <p:nvPr>
            <p:ph idx="1"/>
            <p:extLst>
              <p:ext uri="{D42A27DB-BD31-4B8C-83A1-F6EECF244321}">
                <p14:modId xmlns:p14="http://schemas.microsoft.com/office/powerpoint/2010/main" val="743398420"/>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8852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A1120B0-BA92-4398-A14D-6013B3D5823F}"/>
              </a:ext>
            </a:extLst>
          </p:cNvPr>
          <p:cNvSpPr>
            <a:spLocks noGrp="1"/>
          </p:cNvSpPr>
          <p:nvPr>
            <p:ph type="title"/>
          </p:nvPr>
        </p:nvSpPr>
        <p:spPr>
          <a:xfrm>
            <a:off x="1069848" y="484632"/>
            <a:ext cx="10058400" cy="1609344"/>
          </a:xfrm>
        </p:spPr>
        <p:txBody>
          <a:bodyPr>
            <a:normAutofit/>
          </a:bodyPr>
          <a:lstStyle/>
          <a:p>
            <a:r>
              <a:rPr lang="en-IN" sz="3800" b="1" i="0" u="none" strike="noStrike" baseline="0">
                <a:latin typeface="HelveticaNeueLTStd-Blk"/>
              </a:rPr>
              <a:t>Steps to Overcome the Problems </a:t>
            </a:r>
            <a:r>
              <a:rPr lang="en-US" sz="3800" b="1" i="0" u="none" strike="noStrike" baseline="0">
                <a:latin typeface="HelveticaNeueLTStd-Blk"/>
              </a:rPr>
              <a:t>in the Evaluation Process</a:t>
            </a:r>
            <a:endParaRPr lang="en-US" sz="3800"/>
          </a:p>
        </p:txBody>
      </p:sp>
      <p:sp>
        <p:nvSpPr>
          <p:cNvPr id="3" name="Content Placeholder 2">
            <a:extLst>
              <a:ext uri="{FF2B5EF4-FFF2-40B4-BE49-F238E27FC236}">
                <a16:creationId xmlns:a16="http://schemas.microsoft.com/office/drawing/2014/main" id="{70DA48F4-6BA7-4BE7-81CD-4B8111EC1BB6}"/>
              </a:ext>
            </a:extLst>
          </p:cNvPr>
          <p:cNvSpPr>
            <a:spLocks noGrp="1"/>
          </p:cNvSpPr>
          <p:nvPr>
            <p:ph idx="1"/>
          </p:nvPr>
        </p:nvSpPr>
        <p:spPr>
          <a:xfrm>
            <a:off x="1069848" y="2320412"/>
            <a:ext cx="10058400" cy="3851787"/>
          </a:xfrm>
        </p:spPr>
        <p:txBody>
          <a:bodyPr>
            <a:normAutofit/>
          </a:bodyPr>
          <a:lstStyle/>
          <a:p>
            <a:r>
              <a:rPr lang="en-IN" sz="1700" b="0" i="0" u="none" strike="noStrike" baseline="0">
                <a:latin typeface="MinionPro-Regular"/>
              </a:rPr>
              <a:t>Proper training of the evaluators can help them observe the employee’s behaviour accurately. It can also solve problems like those of a lenient attitude, central tendency, and halo effects, especially those relating to rating scale errors.</a:t>
            </a:r>
          </a:p>
          <a:p>
            <a:r>
              <a:rPr lang="en-IN" sz="1700" b="0" i="0" u="none" strike="noStrike" baseline="0">
                <a:latin typeface="MinionPro-Regular"/>
              </a:rPr>
              <a:t>While evaluating the employees, the evaluator must cover the entire evaluation period and not just the events that have occurred immediately before the evaluation. A continuous evaluation process by the supervisor can help overcome the problem of recency effects. Diary-keeping by the supervisors to compile and record both positive and negative critical incidents can help in avoiding the recency effects.</a:t>
            </a:r>
          </a:p>
          <a:p>
            <a:r>
              <a:rPr lang="en-IN" sz="1700" b="0" i="0" u="none" strike="noStrike" baseline="0">
                <a:latin typeface="MinionPro-Regular"/>
              </a:rPr>
              <a:t>A careful study of the purpose of the evaluation and the merits of each appraisal tool before determining the right tool for evaluation is also essential. </a:t>
            </a:r>
          </a:p>
          <a:p>
            <a:r>
              <a:rPr lang="en-IN" sz="1700" b="0" i="0" u="none" strike="noStrike" baseline="0">
                <a:latin typeface="MinionPro-Regular"/>
              </a:rPr>
              <a:t>Anticipating the possible problems in evaluation and developing their remedies can also ensure the smooth execution of the process.</a:t>
            </a:r>
          </a:p>
          <a:p>
            <a:r>
              <a:rPr lang="en-IN" sz="1700" b="0" i="0" u="none" strike="noStrike" baseline="0">
                <a:latin typeface="MinionPro-Regular"/>
              </a:rPr>
              <a:t>An adequate opportunity should be provided to the evaluators to learn the job of evaluation by offering them sample jobs for trial evaluation.</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61745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A8C45B8-3B8D-4148-AB85-CC7E29A07B76}"/>
              </a:ext>
            </a:extLst>
          </p:cNvPr>
          <p:cNvSpPr>
            <a:spLocks noGrp="1"/>
          </p:cNvSpPr>
          <p:nvPr>
            <p:ph type="title"/>
          </p:nvPr>
        </p:nvSpPr>
        <p:spPr>
          <a:xfrm>
            <a:off x="1069848" y="484632"/>
            <a:ext cx="10058400" cy="1609344"/>
          </a:xfrm>
        </p:spPr>
        <p:txBody>
          <a:bodyPr>
            <a:normAutofit/>
          </a:bodyPr>
          <a:lstStyle/>
          <a:p>
            <a:r>
              <a:rPr lang="en-US" sz="5000" b="1" i="0" u="none" strike="noStrike" baseline="0">
                <a:latin typeface="HelveticaNeueLTStd-Blk"/>
              </a:rPr>
              <a:t>Objectives of Performance Evaluation</a:t>
            </a:r>
            <a:endParaRPr lang="en-US" sz="5000"/>
          </a:p>
        </p:txBody>
      </p:sp>
      <p:sp>
        <p:nvSpPr>
          <p:cNvPr id="3" name="Content Placeholder 2">
            <a:extLst>
              <a:ext uri="{FF2B5EF4-FFF2-40B4-BE49-F238E27FC236}">
                <a16:creationId xmlns:a16="http://schemas.microsoft.com/office/drawing/2014/main" id="{845F4BC8-C127-46AC-9C63-E6B76751834B}"/>
              </a:ext>
            </a:extLst>
          </p:cNvPr>
          <p:cNvSpPr>
            <a:spLocks noGrp="1"/>
          </p:cNvSpPr>
          <p:nvPr>
            <p:ph idx="1"/>
          </p:nvPr>
        </p:nvSpPr>
        <p:spPr>
          <a:xfrm>
            <a:off x="1069848" y="2320412"/>
            <a:ext cx="10058400" cy="3851787"/>
          </a:xfrm>
        </p:spPr>
        <p:txBody>
          <a:bodyPr>
            <a:normAutofit/>
          </a:bodyPr>
          <a:lstStyle/>
          <a:p>
            <a:r>
              <a:rPr lang="en-IN" sz="1700" b="0" i="0" u="none" strike="noStrike" baseline="0">
                <a:latin typeface="MinionPro-Regular"/>
              </a:rPr>
              <a:t>Every organization practices some form of performance evaluation to achieve the pre- specified objectives. However, these objectives usually differ from organization to organization. Sometimes, they may vary even within the same organization from time to time depending upon the prevailing requirements. The common objectives of performance evaluation are:</a:t>
            </a:r>
          </a:p>
          <a:p>
            <a:r>
              <a:rPr lang="en-US" sz="1700" b="1" i="0" u="none" strike="noStrike" baseline="0">
                <a:latin typeface="HelveticaNeueLTStd-Blk"/>
              </a:rPr>
              <a:t>Identify the Performance Gap</a:t>
            </a:r>
            <a:endParaRPr lang="en-IN" sz="1700">
              <a:latin typeface="MinionPro-Regular"/>
            </a:endParaRPr>
          </a:p>
          <a:p>
            <a:r>
              <a:rPr lang="en-IN" sz="1700" b="1" i="0" u="none" strike="noStrike" baseline="0">
                <a:latin typeface="HelveticaNeueLTStd-Blk"/>
              </a:rPr>
              <a:t>Provide the Basis for Promotion, Transfer </a:t>
            </a:r>
            <a:r>
              <a:rPr lang="en-US" sz="1700" b="1" i="0" u="none" strike="noStrike" baseline="0">
                <a:latin typeface="HelveticaNeueLTStd-Blk"/>
              </a:rPr>
              <a:t>and Termination</a:t>
            </a:r>
          </a:p>
          <a:p>
            <a:r>
              <a:rPr lang="en-IN" sz="1700" b="1" i="0" u="none" strike="noStrike" baseline="0">
                <a:latin typeface="HelveticaNeueLTStd-Blk"/>
              </a:rPr>
              <a:t>Aid in Designing Training and Development Programmes</a:t>
            </a:r>
            <a:endParaRPr lang="en-US" sz="1700" b="1">
              <a:latin typeface="HelveticaNeueLTStd-Blk"/>
            </a:endParaRPr>
          </a:p>
          <a:p>
            <a:r>
              <a:rPr lang="en-IN" sz="1700" b="1" i="0" u="none" strike="noStrike" baseline="0">
                <a:latin typeface="HelveticaNeueLTStd-Blk"/>
              </a:rPr>
              <a:t>Assist in Wage and Salary Administration</a:t>
            </a:r>
            <a:endParaRPr lang="en-US" sz="1700" b="1" i="0" u="none" strike="noStrike" baseline="0">
              <a:latin typeface="HelveticaNeueLTStd-Blk"/>
            </a:endParaRPr>
          </a:p>
          <a:p>
            <a:r>
              <a:rPr lang="en-IN" sz="1700" b="1" i="0" u="none" strike="noStrike" baseline="0">
                <a:latin typeface="HelveticaNeueLTStd-Blk"/>
              </a:rPr>
              <a:t>Help in Increasing Employee Effectiveness</a:t>
            </a:r>
            <a:endParaRPr lang="en-US" sz="1700" b="1">
              <a:latin typeface="HelveticaNeueLTStd-Blk"/>
            </a:endParaRPr>
          </a:p>
          <a:p>
            <a:r>
              <a:rPr lang="en-US" sz="1700" b="1" i="0" u="none" strike="noStrike" baseline="0">
                <a:latin typeface="HelveticaNeueLTStd-Blk"/>
              </a:rPr>
              <a:t>Improve Interpersonal Relations</a:t>
            </a:r>
          </a:p>
          <a:p>
            <a:r>
              <a:rPr lang="en-US" sz="1700" b="1" i="0" u="none" strike="noStrike" baseline="0">
                <a:latin typeface="HelveticaNeueLTStd-Blk"/>
              </a:rPr>
              <a:t>Identify Employees’ Grievances</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31155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7">
            <a:extLst>
              <a:ext uri="{FF2B5EF4-FFF2-40B4-BE49-F238E27FC236}">
                <a16:creationId xmlns:a16="http://schemas.microsoft.com/office/drawing/2014/main" id="{A486648D-901F-431C-8FFE-6455ADDAC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72" y="0"/>
            <a:ext cx="12188656"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DF14D976-6495-4412-94DD-E7B1DBD02DF9}"/>
              </a:ext>
            </a:extLst>
          </p:cNvPr>
          <p:cNvSpPr>
            <a:spLocks noGrp="1"/>
          </p:cNvSpPr>
          <p:nvPr>
            <p:ph type="title"/>
          </p:nvPr>
        </p:nvSpPr>
        <p:spPr>
          <a:xfrm>
            <a:off x="1069848" y="484632"/>
            <a:ext cx="10058400" cy="1609344"/>
          </a:xfrm>
        </p:spPr>
        <p:txBody>
          <a:bodyPr>
            <a:normAutofit/>
          </a:bodyPr>
          <a:lstStyle/>
          <a:p>
            <a:r>
              <a:rPr lang="en-US" sz="3800" b="1" i="0" u="none" strike="noStrike" baseline="0">
                <a:solidFill>
                  <a:srgbClr val="FFFFFF"/>
                </a:solidFill>
                <a:latin typeface="HelveticaNeueLTStd-Blk"/>
              </a:rPr>
              <a:t>The Post-performance Evaluation Interview: An Overview</a:t>
            </a:r>
            <a:endParaRPr lang="en-US" sz="3800">
              <a:solidFill>
                <a:srgbClr val="FFFFFF"/>
              </a:solidFill>
            </a:endParaRPr>
          </a:p>
        </p:txBody>
      </p:sp>
      <p:sp>
        <p:nvSpPr>
          <p:cNvPr id="3" name="Content Placeholder 2">
            <a:extLst>
              <a:ext uri="{FF2B5EF4-FFF2-40B4-BE49-F238E27FC236}">
                <a16:creationId xmlns:a16="http://schemas.microsoft.com/office/drawing/2014/main" id="{C989447C-3C27-4DAA-AEE6-05428718B7B0}"/>
              </a:ext>
            </a:extLst>
          </p:cNvPr>
          <p:cNvSpPr>
            <a:spLocks noGrp="1"/>
          </p:cNvSpPr>
          <p:nvPr>
            <p:ph idx="1"/>
          </p:nvPr>
        </p:nvSpPr>
        <p:spPr>
          <a:xfrm>
            <a:off x="1069848" y="2121408"/>
            <a:ext cx="10058400" cy="4050792"/>
          </a:xfrm>
        </p:spPr>
        <p:txBody>
          <a:bodyPr>
            <a:normAutofit/>
          </a:bodyPr>
          <a:lstStyle/>
          <a:p>
            <a:r>
              <a:rPr lang="en-IN" sz="1600" b="0" i="0" u="none" strike="noStrike" baseline="0">
                <a:solidFill>
                  <a:srgbClr val="FFFFFF"/>
                </a:solidFill>
                <a:latin typeface="MinionPro-Regular"/>
              </a:rPr>
              <a:t>Training the supervisor, who will conduct the evaluation interview with the employees, about the procedure to be adopted while conducting the interview.</a:t>
            </a:r>
          </a:p>
          <a:p>
            <a:r>
              <a:rPr lang="en-IN" sz="1600" b="0" i="0" u="none" strike="noStrike" baseline="0">
                <a:solidFill>
                  <a:srgbClr val="FFFFFF"/>
                </a:solidFill>
                <a:latin typeface="MinionPro-Regular"/>
              </a:rPr>
              <a:t>Planning and organizing the interview meticulously to ensure that sufficient time is available for discussing different topics with the employees at different times. Forinstance, factors like rewards, promotions and transfers can be discussed in one phase while issues relating to training and development can be dealt with separately.</a:t>
            </a:r>
          </a:p>
          <a:p>
            <a:r>
              <a:rPr lang="en-IN" sz="1600" b="0" i="0" u="none" strike="noStrike" baseline="0">
                <a:solidFill>
                  <a:srgbClr val="FFFFFF"/>
                </a:solidFill>
                <a:latin typeface="MinionPro-Regular"/>
              </a:rPr>
              <a:t>Determining the order of discussion for each phase of interview in order to cover all the criteria followed in the evaluation process. There should also be a pre-planned beginning, middle and end to an interview process.</a:t>
            </a:r>
          </a:p>
          <a:p>
            <a:r>
              <a:rPr lang="en-IN" sz="1600" b="0" i="0" u="none" strike="noStrike" baseline="0">
                <a:solidFill>
                  <a:srgbClr val="FFFFFF"/>
                </a:solidFill>
                <a:latin typeface="MinionPro-Regular"/>
              </a:rPr>
              <a:t>It is very essential to encourage the employees to speak in the interview to make it a two-way communication process. Ideas, suggestions and explanations can be obtained from them for individual as well as organizational developments.</a:t>
            </a:r>
          </a:p>
          <a:p>
            <a:r>
              <a:rPr lang="en-IN" sz="1600" b="0" i="0" u="none" strike="noStrike" baseline="0">
                <a:solidFill>
                  <a:srgbClr val="FFFFFF"/>
                </a:solidFill>
                <a:latin typeface="MinionPro-Regular"/>
              </a:rPr>
              <a:t>The evaluator should avoid getting too personal while sharing the information. Interperson comparisons should also be avoided to the greatest extent. A right combination of appreciation and admonition can yield positive results.</a:t>
            </a:r>
          </a:p>
          <a:p>
            <a:r>
              <a:rPr lang="en-IN" sz="1600" b="0" i="0" u="none" strike="noStrike" baseline="0">
                <a:solidFill>
                  <a:srgbClr val="FFFFFF"/>
                </a:solidFill>
                <a:latin typeface="MinionPro-Regular"/>
              </a:rPr>
              <a:t>Lastly, the interview should be conducted in a polite, conducive and supportive </a:t>
            </a:r>
            <a:r>
              <a:rPr lang="en-US" sz="1600" b="0" i="0" u="none" strike="noStrike" baseline="0">
                <a:solidFill>
                  <a:srgbClr val="FFFFFF"/>
                </a:solidFill>
                <a:latin typeface="MinionPro-Regular"/>
              </a:rPr>
              <a:t>manner.</a:t>
            </a:r>
            <a:endParaRPr lang="en-US" sz="1600">
              <a:solidFill>
                <a:srgbClr val="FFFFFF"/>
              </a:solidFill>
            </a:endParaRPr>
          </a:p>
        </p:txBody>
      </p:sp>
      <p:sp>
        <p:nvSpPr>
          <p:cNvPr id="21" name="Oval 9">
            <a:extLst>
              <a:ext uri="{FF2B5EF4-FFF2-40B4-BE49-F238E27FC236}">
                <a16:creationId xmlns:a16="http://schemas.microsoft.com/office/drawing/2014/main" id="{328E7ECE-D1D9-4A45-83E3-B3AAC21AF5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2" name="Oval 11">
            <a:extLst>
              <a:ext uri="{FF2B5EF4-FFF2-40B4-BE49-F238E27FC236}">
                <a16:creationId xmlns:a16="http://schemas.microsoft.com/office/drawing/2014/main" id="{F2299C5D-8E7A-4F30-B5A0-E61C1AF51D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065397995"/>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63E2FE9-FAF3-450E-861A-54D0A8CFB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BEB5D05-5AB0-4ADF-A471-FBD379FEB89C}"/>
              </a:ext>
            </a:extLst>
          </p:cNvPr>
          <p:cNvSpPr>
            <a:spLocks noGrp="1"/>
          </p:cNvSpPr>
          <p:nvPr>
            <p:ph idx="1"/>
          </p:nvPr>
        </p:nvSpPr>
        <p:spPr>
          <a:xfrm>
            <a:off x="1069848" y="643467"/>
            <a:ext cx="10058400" cy="3463351"/>
          </a:xfrm>
        </p:spPr>
        <p:txBody>
          <a:bodyPr anchor="b">
            <a:normAutofit/>
          </a:bodyPr>
          <a:lstStyle/>
          <a:p>
            <a:r>
              <a:rPr lang="en-US" b="1" i="0" u="none" strike="noStrike" baseline="0">
                <a:latin typeface="HelveticaNeueLTStd-Blk"/>
              </a:rPr>
              <a:t>Job Evaluation</a:t>
            </a:r>
            <a:endParaRPr lang="en-US" dirty="0"/>
          </a:p>
        </p:txBody>
      </p:sp>
      <p:sp>
        <p:nvSpPr>
          <p:cNvPr id="10" name="Rectangle 9">
            <a:extLst>
              <a:ext uri="{FF2B5EF4-FFF2-40B4-BE49-F238E27FC236}">
                <a16:creationId xmlns:a16="http://schemas.microsoft.com/office/drawing/2014/main" id="{B4CD5EDE-D3EC-49C1-9A9B-88C47606DB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4431215"/>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33E4ED5-D66B-4F39-9509-117636F0BD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8573AAF9-111A-4C2F-A36D-746158924E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6890286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0" name="Group 9">
            <a:extLst>
              <a:ext uri="{FF2B5EF4-FFF2-40B4-BE49-F238E27FC236}">
                <a16:creationId xmlns:a16="http://schemas.microsoft.com/office/drawing/2014/main" id="{E799C3D5-7D55-4046-808C-F290F456D6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1035" y="1679569"/>
            <a:ext cx="3498864" cy="3498858"/>
            <a:chOff x="1061035" y="1679569"/>
            <a:chExt cx="3498864" cy="3498858"/>
          </a:xfrm>
        </p:grpSpPr>
        <p:sp>
          <p:nvSpPr>
            <p:cNvPr id="11" name="Oval 10">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a:extLst>
              <a:ext uri="{FF2B5EF4-FFF2-40B4-BE49-F238E27FC236}">
                <a16:creationId xmlns:a16="http://schemas.microsoft.com/office/drawing/2014/main" id="{6737D96A-DF67-44AB-9CCB-82422EF643E1}"/>
              </a:ext>
            </a:extLst>
          </p:cNvPr>
          <p:cNvSpPr>
            <a:spLocks noGrp="1"/>
          </p:cNvSpPr>
          <p:nvPr>
            <p:ph type="title"/>
          </p:nvPr>
        </p:nvSpPr>
        <p:spPr>
          <a:xfrm>
            <a:off x="1490145" y="2376862"/>
            <a:ext cx="2640646" cy="2104273"/>
          </a:xfrm>
          <a:noFill/>
        </p:spPr>
        <p:txBody>
          <a:bodyPr>
            <a:normAutofit/>
          </a:bodyPr>
          <a:lstStyle/>
          <a:p>
            <a:pPr algn="ctr"/>
            <a:r>
              <a:rPr lang="en-US" sz="3000" b="1" i="0" u="none" strike="noStrike" baseline="0">
                <a:solidFill>
                  <a:srgbClr val="FFFFFF"/>
                </a:solidFill>
                <a:latin typeface="MinionPro-Bold"/>
              </a:rPr>
              <a:t>Definitions</a:t>
            </a:r>
            <a:endParaRPr lang="en-US" sz="3000">
              <a:solidFill>
                <a:srgbClr val="FFFFFF"/>
              </a:solidFill>
            </a:endParaRPr>
          </a:p>
        </p:txBody>
      </p:sp>
      <p:sp>
        <p:nvSpPr>
          <p:cNvPr id="14" name="Rectangle 13">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AF57A1A6-40E8-4493-BDC5-56D36A674B3C}"/>
              </a:ext>
            </a:extLst>
          </p:cNvPr>
          <p:cNvSpPr>
            <a:spLocks noGrp="1"/>
          </p:cNvSpPr>
          <p:nvPr>
            <p:ph idx="1"/>
          </p:nvPr>
        </p:nvSpPr>
        <p:spPr>
          <a:xfrm>
            <a:off x="6081089" y="725394"/>
            <a:ext cx="5142658" cy="5407212"/>
          </a:xfrm>
        </p:spPr>
        <p:txBody>
          <a:bodyPr anchor="ctr">
            <a:normAutofit/>
          </a:bodyPr>
          <a:lstStyle/>
          <a:p>
            <a:r>
              <a:rPr lang="en-IN" b="0" i="0" u="none" strike="noStrike" baseline="0">
                <a:latin typeface="MinionPro-Regular"/>
              </a:rPr>
              <a:t>“Job evaluation is a systematic process for defining the relative worth or size of jobs within an organization in order to establish internal relativities and provide the basis for designing an equitable grade and pay structure, grading jobs in the structure and managing </a:t>
            </a:r>
            <a:r>
              <a:rPr lang="en-US" b="0" i="0" u="none" strike="noStrike" baseline="0">
                <a:latin typeface="MinionPro-Regular"/>
              </a:rPr>
              <a:t>relativities.” </a:t>
            </a:r>
            <a:endParaRPr lang="en-US"/>
          </a:p>
        </p:txBody>
      </p:sp>
    </p:spTree>
    <p:extLst>
      <p:ext uri="{BB962C8B-B14F-4D97-AF65-F5344CB8AC3E}">
        <p14:creationId xmlns:p14="http://schemas.microsoft.com/office/powerpoint/2010/main" val="1460624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AA0C00E-2420-47DC-BDE3-511E60AA1330}"/>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Characteristics of Job Evaluation</a:t>
            </a:r>
            <a:endParaRPr lang="en-US" dirty="0"/>
          </a:p>
        </p:txBody>
      </p:sp>
      <p:sp>
        <p:nvSpPr>
          <p:cNvPr id="3" name="Content Placeholder 2">
            <a:extLst>
              <a:ext uri="{FF2B5EF4-FFF2-40B4-BE49-F238E27FC236}">
                <a16:creationId xmlns:a16="http://schemas.microsoft.com/office/drawing/2014/main" id="{7E335820-59E5-4246-A2A3-D98ECDFE2B9F}"/>
              </a:ext>
            </a:extLst>
          </p:cNvPr>
          <p:cNvSpPr>
            <a:spLocks noGrp="1"/>
          </p:cNvSpPr>
          <p:nvPr>
            <p:ph idx="1"/>
          </p:nvPr>
        </p:nvSpPr>
        <p:spPr>
          <a:xfrm>
            <a:off x="1069848" y="2320412"/>
            <a:ext cx="10058400" cy="3851787"/>
          </a:xfrm>
        </p:spPr>
        <p:txBody>
          <a:bodyPr>
            <a:normAutofit/>
          </a:bodyPr>
          <a:lstStyle/>
          <a:p>
            <a:pPr marL="0" indent="0">
              <a:buNone/>
            </a:pPr>
            <a:r>
              <a:rPr lang="en-IN" sz="1700" b="0" i="0" u="none" strike="noStrike" baseline="0">
                <a:latin typeface="MinionPro-Regular"/>
              </a:rPr>
              <a:t>Based on these definitions, job evaluation has the following characteristics:</a:t>
            </a:r>
          </a:p>
          <a:p>
            <a:r>
              <a:rPr lang="en-IN" sz="1700" b="0" i="0" u="none" strike="noStrike" baseline="0">
                <a:latin typeface="MinionPro-Regular"/>
              </a:rPr>
              <a:t>Job evaluation is primarily concerned with the determination of the worth of the job within an organization. It is not concerned with the external worth of the job, i.e., the worth of the job in the labour market.</a:t>
            </a:r>
          </a:p>
          <a:p>
            <a:r>
              <a:rPr lang="en-IN" sz="1700" b="0" i="0" u="none" strike="noStrike" baseline="0">
                <a:latin typeface="MinionPro-Regular"/>
              </a:rPr>
              <a:t>It is non-personnel in approach as it does not consider the abilities and skills of the job holders while evaluating a job.</a:t>
            </a:r>
          </a:p>
          <a:p>
            <a:r>
              <a:rPr lang="en-IN" sz="1700" b="0" i="0" u="none" strike="noStrike" baseline="0">
                <a:latin typeface="MinionPro-Regular"/>
              </a:rPr>
              <a:t>Job characteristics like duties, responsibilities and accountability often form the basis for the determination of the relative worth of the job.</a:t>
            </a:r>
          </a:p>
          <a:p>
            <a:r>
              <a:rPr lang="en-IN" sz="1700" b="0" i="0" u="none" strike="noStrike" baseline="0">
                <a:latin typeface="MinionPro-Regular"/>
              </a:rPr>
              <a:t>In job evaluation, jobs are allocated to grades or levels, depending upon their performance or scores in the job evaluation process.</a:t>
            </a:r>
          </a:p>
          <a:p>
            <a:r>
              <a:rPr lang="en-IN" sz="1700" b="0" i="0" u="none" strike="noStrike" baseline="0">
                <a:latin typeface="MinionPro-Regular"/>
              </a:rPr>
              <a:t>Determination of fair and equitable pay scales for jobs is the driving force behind the </a:t>
            </a:r>
            <a:r>
              <a:rPr lang="en-US" sz="1700" b="0" i="0" u="none" strike="noStrike" baseline="0">
                <a:latin typeface="MinionPro-Regular"/>
              </a:rPr>
              <a:t>job evaluation process.</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7904699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75E19-D397-4FA7-8B45-69D6C5C8871D}"/>
              </a:ext>
            </a:extLst>
          </p:cNvPr>
          <p:cNvSpPr>
            <a:spLocks noGrp="1"/>
          </p:cNvSpPr>
          <p:nvPr>
            <p:ph type="title"/>
          </p:nvPr>
        </p:nvSpPr>
        <p:spPr/>
        <p:txBody>
          <a:bodyPr/>
          <a:lstStyle/>
          <a:p>
            <a:r>
              <a:rPr lang="en-US" sz="4400" b="1" i="0" u="none" strike="noStrike" baseline="0" dirty="0">
                <a:latin typeface="HelveticaNeueLTStd-Blk"/>
              </a:rPr>
              <a:t>Objectives of Job Evaluation</a:t>
            </a:r>
            <a:endParaRPr lang="en-US" dirty="0"/>
          </a:p>
        </p:txBody>
      </p:sp>
      <p:sp>
        <p:nvSpPr>
          <p:cNvPr id="3" name="Content Placeholder 2">
            <a:extLst>
              <a:ext uri="{FF2B5EF4-FFF2-40B4-BE49-F238E27FC236}">
                <a16:creationId xmlns:a16="http://schemas.microsoft.com/office/drawing/2014/main" id="{18A6F170-D08B-4F37-867B-86E03DE1045C}"/>
              </a:ext>
            </a:extLst>
          </p:cNvPr>
          <p:cNvSpPr>
            <a:spLocks noGrp="1"/>
          </p:cNvSpPr>
          <p:nvPr>
            <p:ph idx="1"/>
          </p:nvPr>
        </p:nvSpPr>
        <p:spPr/>
        <p:txBody>
          <a:bodyPr>
            <a:normAutofit/>
          </a:bodyPr>
          <a:lstStyle/>
          <a:p>
            <a:pPr marL="0" indent="0" algn="l">
              <a:buNone/>
            </a:pPr>
            <a:r>
              <a:rPr lang="en-IN" sz="1800" b="0" i="0" u="none" strike="noStrike" baseline="0" dirty="0">
                <a:latin typeface="MinionPro-Regular"/>
              </a:rPr>
              <a:t>The following are the objectives of the job evaluation exercise in an organization:</a:t>
            </a:r>
          </a:p>
          <a:p>
            <a:pPr algn="l"/>
            <a:r>
              <a:rPr lang="en-IN" sz="1800" b="0" i="0" u="none" strike="noStrike" baseline="0" dirty="0">
                <a:latin typeface="MinionPro-Regular"/>
              </a:rPr>
              <a:t>to rank the jobs in the order of importance based on the job duties, responsibilities and </a:t>
            </a:r>
            <a:r>
              <a:rPr lang="en-US" sz="1800" b="0" i="0" u="none" strike="noStrike" baseline="0" dirty="0">
                <a:latin typeface="MinionPro-Regular"/>
              </a:rPr>
              <a:t>other relevant factors</a:t>
            </a:r>
          </a:p>
          <a:p>
            <a:pPr algn="l"/>
            <a:r>
              <a:rPr lang="en-IN" sz="1800" b="0" i="0" u="none" strike="noStrike" baseline="0" dirty="0">
                <a:latin typeface="MinionPro-Regular"/>
              </a:rPr>
              <a:t>to develop job grades and pay grades for facilitating simple and efficient wage and </a:t>
            </a:r>
            <a:r>
              <a:rPr lang="en-US" sz="1800" b="0" i="0" u="none" strike="noStrike" baseline="0" dirty="0">
                <a:latin typeface="MinionPro-Regular"/>
              </a:rPr>
              <a:t>salary administration</a:t>
            </a:r>
          </a:p>
          <a:p>
            <a:pPr algn="l"/>
            <a:r>
              <a:rPr lang="en-IN" sz="1800" b="0" i="0" u="none" strike="noStrike" baseline="0" dirty="0">
                <a:latin typeface="MinionPro-Regular"/>
              </a:rPr>
              <a:t>to institutionalize the system of pay scale fixation in order to ensure consistency and </a:t>
            </a:r>
            <a:r>
              <a:rPr lang="en-US" sz="1800" b="0" i="0" u="none" strike="noStrike" baseline="0" dirty="0">
                <a:latin typeface="MinionPro-Regular"/>
              </a:rPr>
              <a:t>uniformity</a:t>
            </a:r>
          </a:p>
          <a:p>
            <a:pPr algn="l"/>
            <a:r>
              <a:rPr lang="en-IN" sz="1800" b="0" i="0" u="none" strike="noStrike" baseline="0" dirty="0">
                <a:latin typeface="MinionPro-Regular"/>
              </a:rPr>
              <a:t>to determine the pay scales of the employees in a systematic and scientific manner based on the relative worth of the jobs</a:t>
            </a:r>
          </a:p>
          <a:p>
            <a:pPr algn="l"/>
            <a:r>
              <a:rPr lang="en-IN" sz="1800" b="0" i="0" u="none" strike="noStrike" baseline="0" dirty="0">
                <a:latin typeface="MinionPro-Regular"/>
              </a:rPr>
              <a:t>to avoid or eliminate the employees’ grievances against the bias and prejudices in the determination of the pay scales of the employees</a:t>
            </a:r>
          </a:p>
          <a:p>
            <a:pPr algn="l"/>
            <a:r>
              <a:rPr lang="en-IN" sz="1800" b="0" i="0" u="none" strike="noStrike" baseline="0" dirty="0">
                <a:latin typeface="MinionPro-Regular"/>
              </a:rPr>
              <a:t>to enhance the ability of the organization in attracting and retaining the best talents</a:t>
            </a:r>
            <a:endParaRPr lang="en-US" dirty="0"/>
          </a:p>
        </p:txBody>
      </p:sp>
    </p:spTree>
    <p:extLst>
      <p:ext uri="{BB962C8B-B14F-4D97-AF65-F5344CB8AC3E}">
        <p14:creationId xmlns:p14="http://schemas.microsoft.com/office/powerpoint/2010/main" val="3456430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CFFB95F-D901-4937-8084-8A7BAA84FA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6310" y="0"/>
            <a:ext cx="435568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7DFE75-11A2-4C9C-B491-4EB74834C652}"/>
              </a:ext>
            </a:extLst>
          </p:cNvPr>
          <p:cNvSpPr>
            <a:spLocks noGrp="1"/>
          </p:cNvSpPr>
          <p:nvPr>
            <p:ph type="title"/>
          </p:nvPr>
        </p:nvSpPr>
        <p:spPr>
          <a:xfrm>
            <a:off x="8479777" y="639763"/>
            <a:ext cx="3046073" cy="5177377"/>
          </a:xfrm>
          <a:ln>
            <a:noFill/>
          </a:ln>
        </p:spPr>
        <p:txBody>
          <a:bodyPr>
            <a:normAutofit/>
          </a:bodyPr>
          <a:lstStyle/>
          <a:p>
            <a:r>
              <a:rPr lang="en-US" sz="3400" b="1" i="0" u="none" strike="noStrike" baseline="0">
                <a:latin typeface="HelveticaNeueLTStd-Blk"/>
              </a:rPr>
              <a:t>The Job Evaluation Process</a:t>
            </a:r>
            <a:endParaRPr lang="en-US" sz="3400"/>
          </a:p>
        </p:txBody>
      </p:sp>
      <p:grpSp>
        <p:nvGrpSpPr>
          <p:cNvPr id="14" name="Group 10">
            <a:extLst>
              <a:ext uri="{FF2B5EF4-FFF2-40B4-BE49-F238E27FC236}">
                <a16:creationId xmlns:a16="http://schemas.microsoft.com/office/drawing/2014/main" id="{60F473BD-3FD3-4548-A8F5-11D3C9CB88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2" name="Oval 11">
              <a:extLst>
                <a:ext uri="{FF2B5EF4-FFF2-40B4-BE49-F238E27FC236}">
                  <a16:creationId xmlns:a16="http://schemas.microsoft.com/office/drawing/2014/main" id="{691E02ED-3E2E-4396-B6DE-5F93F2F111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3" name="Oval 12">
              <a:extLst>
                <a:ext uri="{FF2B5EF4-FFF2-40B4-BE49-F238E27FC236}">
                  <a16:creationId xmlns:a16="http://schemas.microsoft.com/office/drawing/2014/main" id="{28F088F5-B4E7-43B9-88F4-8667026E4B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graphicFrame>
        <p:nvGraphicFramePr>
          <p:cNvPr id="5" name="Content Placeholder 2">
            <a:extLst>
              <a:ext uri="{FF2B5EF4-FFF2-40B4-BE49-F238E27FC236}">
                <a16:creationId xmlns:a16="http://schemas.microsoft.com/office/drawing/2014/main" id="{12CC8A6A-5CFA-40CA-B178-8680B865634B}"/>
              </a:ext>
            </a:extLst>
          </p:cNvPr>
          <p:cNvGraphicFramePr>
            <a:graphicFrameLocks noGrp="1"/>
          </p:cNvGraphicFramePr>
          <p:nvPr>
            <p:ph idx="1"/>
            <p:extLst>
              <p:ext uri="{D42A27DB-BD31-4B8C-83A1-F6EECF244321}">
                <p14:modId xmlns:p14="http://schemas.microsoft.com/office/powerpoint/2010/main" val="1740785244"/>
              </p:ext>
            </p:extLst>
          </p:nvPr>
        </p:nvGraphicFramePr>
        <p:xfrm>
          <a:off x="622300" y="639763"/>
          <a:ext cx="6572250" cy="5588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145244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8" name="Oval 27">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1" name="Rectangle 30">
            <a:extLst>
              <a:ext uri="{FF2B5EF4-FFF2-40B4-BE49-F238E27FC236}">
                <a16:creationId xmlns:a16="http://schemas.microsoft.com/office/drawing/2014/main" id="{0680B5D0-24EC-465A-A0E6-C4DF951E0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3" name="Rectangle 32">
            <a:extLst>
              <a:ext uri="{FF2B5EF4-FFF2-40B4-BE49-F238E27FC236}">
                <a16:creationId xmlns:a16="http://schemas.microsoft.com/office/drawing/2014/main" id="{30BF1B50-A83E-4ED6-A2AA-C943C1F89F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F31E8B2-210B-4B90-83BB-3B180732EF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A6AD92-4424-430A-9BBB-492CB1193E54}"/>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3800" b="1" i="0" u="none" strike="noStrike">
                <a:blipFill dpi="0" rotWithShape="1">
                  <a:blip r:embed="rId4"/>
                  <a:srcRect/>
                  <a:tile tx="6350" ty="-127000" sx="65000" sy="64000" flip="none" algn="tl"/>
                </a:blipFill>
              </a:rPr>
              <a:t>Steps in Job Evaluation Process</a:t>
            </a:r>
            <a:endParaRPr lang="en-US" sz="3800">
              <a:blipFill dpi="0" rotWithShape="1">
                <a:blip r:embed="rId4"/>
                <a:srcRect/>
                <a:tile tx="6350" ty="-127000" sx="65000" sy="64000" flip="none" algn="tl"/>
              </a:blipFill>
            </a:endParaRPr>
          </a:p>
        </p:txBody>
      </p:sp>
      <p:sp>
        <p:nvSpPr>
          <p:cNvPr id="37" name="Rectangle 36">
            <a:extLst>
              <a:ext uri="{FF2B5EF4-FFF2-40B4-BE49-F238E27FC236}">
                <a16:creationId xmlns:a16="http://schemas.microsoft.com/office/drawing/2014/main" id="{6B387409-2B98-40F8-A65F-EF7CF989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C9E5F284-A588-4AE7-A36D-1C93E4FD02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40" name="Oval 39">
              <a:extLst>
                <a:ext uri="{FF2B5EF4-FFF2-40B4-BE49-F238E27FC236}">
                  <a16:creationId xmlns:a16="http://schemas.microsoft.com/office/drawing/2014/main" id="{45D7D540-5CF2-4FC1-BE53-277CC22C0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1" name="Oval 40">
              <a:extLst>
                <a:ext uri="{FF2B5EF4-FFF2-40B4-BE49-F238E27FC236}">
                  <a16:creationId xmlns:a16="http://schemas.microsoft.com/office/drawing/2014/main" id="{916C9AA0-DC0C-49A1-ACDF-10BD6D7399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5" name="Content Placeholder 4">
            <a:extLst>
              <a:ext uri="{FF2B5EF4-FFF2-40B4-BE49-F238E27FC236}">
                <a16:creationId xmlns:a16="http://schemas.microsoft.com/office/drawing/2014/main" id="{005023B7-7A98-4ECE-85AC-E3AB35D459EE}"/>
              </a:ext>
            </a:extLst>
          </p:cNvPr>
          <p:cNvPicPr>
            <a:picLocks noChangeAspect="1"/>
          </p:cNvPicPr>
          <p:nvPr/>
        </p:nvPicPr>
        <p:blipFill>
          <a:blip r:embed="rId6"/>
          <a:stretch>
            <a:fillRect/>
          </a:stretch>
        </p:blipFill>
        <p:spPr>
          <a:xfrm>
            <a:off x="1381516" y="1388911"/>
            <a:ext cx="5710380" cy="4011543"/>
          </a:xfrm>
          <a:prstGeom prst="rect">
            <a:avLst/>
          </a:prstGeom>
        </p:spPr>
      </p:pic>
    </p:spTree>
    <p:extLst>
      <p:ext uri="{BB962C8B-B14F-4D97-AF65-F5344CB8AC3E}">
        <p14:creationId xmlns:p14="http://schemas.microsoft.com/office/powerpoint/2010/main" val="3530904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4" name="Oval 23">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5" name="Oval 24">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7" name="Rectangle 26">
            <a:extLst>
              <a:ext uri="{FF2B5EF4-FFF2-40B4-BE49-F238E27FC236}">
                <a16:creationId xmlns:a16="http://schemas.microsoft.com/office/drawing/2014/main" id="{80E61E04-3F7C-42DE-ABE7-D3F7E349C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2B036F7E-6C8A-4549-99EF-9958C587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E8EFE7-3842-4287-9BC2-AE37BDFC6FBA}"/>
              </a:ext>
            </a:extLst>
          </p:cNvPr>
          <p:cNvSpPr>
            <a:spLocks noGrp="1"/>
          </p:cNvSpPr>
          <p:nvPr>
            <p:ph type="title"/>
          </p:nvPr>
        </p:nvSpPr>
        <p:spPr>
          <a:xfrm>
            <a:off x="1051560" y="4355692"/>
            <a:ext cx="9085940" cy="1472224"/>
          </a:xfrm>
        </p:spPr>
        <p:txBody>
          <a:bodyPr vert="horz" lIns="91440" tIns="45720" rIns="91440" bIns="45720" rtlCol="0" anchor="b">
            <a:normAutofit/>
          </a:bodyPr>
          <a:lstStyle/>
          <a:p>
            <a:pPr>
              <a:lnSpc>
                <a:spcPct val="80000"/>
              </a:lnSpc>
            </a:pPr>
            <a:r>
              <a:rPr lang="en-US" sz="5600" b="1" i="0" u="none" strike="noStrike">
                <a:blipFill dpi="0" rotWithShape="1">
                  <a:blip r:embed="rId4"/>
                  <a:srcRect/>
                  <a:tile tx="6350" ty="-127000" sx="65000" sy="64000" flip="none" algn="tl"/>
                </a:blipFill>
              </a:rPr>
              <a:t>Methods of Job Evaluation</a:t>
            </a:r>
            <a:endParaRPr lang="en-US" sz="5600">
              <a:blipFill dpi="0" rotWithShape="1">
                <a:blip r:embed="rId4"/>
                <a:srcRect/>
                <a:tile tx="6350" ty="-127000" sx="65000" sy="64000" flip="none" algn="tl"/>
              </a:blipFill>
            </a:endParaRPr>
          </a:p>
        </p:txBody>
      </p:sp>
      <p:pic>
        <p:nvPicPr>
          <p:cNvPr id="5" name="Content Placeholder 4">
            <a:extLst>
              <a:ext uri="{FF2B5EF4-FFF2-40B4-BE49-F238E27FC236}">
                <a16:creationId xmlns:a16="http://schemas.microsoft.com/office/drawing/2014/main" id="{8FE7309B-7937-4A4A-9E36-56375E540CFD}"/>
              </a:ext>
            </a:extLst>
          </p:cNvPr>
          <p:cNvPicPr>
            <a:picLocks noChangeAspect="1"/>
          </p:cNvPicPr>
          <p:nvPr/>
        </p:nvPicPr>
        <p:blipFill>
          <a:blip r:embed="rId6"/>
          <a:stretch>
            <a:fillRect/>
          </a:stretch>
        </p:blipFill>
        <p:spPr>
          <a:xfrm>
            <a:off x="635457" y="640080"/>
            <a:ext cx="6408675" cy="3316489"/>
          </a:xfrm>
          <a:prstGeom prst="rect">
            <a:avLst/>
          </a:prstGeom>
        </p:spPr>
      </p:pic>
      <p:grpSp>
        <p:nvGrpSpPr>
          <p:cNvPr id="31" name="Group 30">
            <a:extLst>
              <a:ext uri="{FF2B5EF4-FFF2-40B4-BE49-F238E27FC236}">
                <a16:creationId xmlns:a16="http://schemas.microsoft.com/office/drawing/2014/main" id="{75EE15D0-BDD3-4CA6-B5DC-159D83FA6B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32" name="Oval 31">
              <a:extLst>
                <a:ext uri="{FF2B5EF4-FFF2-40B4-BE49-F238E27FC236}">
                  <a16:creationId xmlns:a16="http://schemas.microsoft.com/office/drawing/2014/main" id="{C1D99473-F547-41EE-8D8B-3DFA6E58D0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3" name="Oval 32">
              <a:extLst>
                <a:ext uri="{FF2B5EF4-FFF2-40B4-BE49-F238E27FC236}">
                  <a16:creationId xmlns:a16="http://schemas.microsoft.com/office/drawing/2014/main" id="{71482930-66A8-46E9-8554-6D127FFCF1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2720363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9417CCFB-EE59-4AD8-A722-4EE22BF0BEDA}"/>
              </a:ext>
            </a:extLst>
          </p:cNvPr>
          <p:cNvSpPr>
            <a:spLocks noGrp="1"/>
          </p:cNvSpPr>
          <p:nvPr>
            <p:ph type="title"/>
          </p:nvPr>
        </p:nvSpPr>
        <p:spPr>
          <a:xfrm>
            <a:off x="643468" y="643466"/>
            <a:ext cx="3686312" cy="5528734"/>
          </a:xfrm>
        </p:spPr>
        <p:txBody>
          <a:bodyPr>
            <a:normAutofit/>
          </a:bodyPr>
          <a:lstStyle/>
          <a:p>
            <a:pPr algn="r"/>
            <a:r>
              <a:rPr lang="en-US" sz="4100" b="1" i="0" u="none" strike="noStrike" baseline="0">
                <a:solidFill>
                  <a:srgbClr val="FFFFFF"/>
                </a:solidFill>
                <a:latin typeface="HelveticaNeueLTStd-Blk"/>
              </a:rPr>
              <a:t>Benefits of Job Evaluation</a:t>
            </a:r>
            <a:endParaRPr lang="en-US" sz="4100">
              <a:solidFill>
                <a:srgbClr val="FFFFFF"/>
              </a:solidFill>
            </a:endParaRPr>
          </a:p>
        </p:txBody>
      </p:sp>
      <p:sp>
        <p:nvSpPr>
          <p:cNvPr id="3" name="Content Placeholder 2">
            <a:extLst>
              <a:ext uri="{FF2B5EF4-FFF2-40B4-BE49-F238E27FC236}">
                <a16:creationId xmlns:a16="http://schemas.microsoft.com/office/drawing/2014/main" id="{8227BED7-18E9-4EED-BE07-BB418B17A800}"/>
              </a:ext>
            </a:extLst>
          </p:cNvPr>
          <p:cNvSpPr>
            <a:spLocks noGrp="1"/>
          </p:cNvSpPr>
          <p:nvPr>
            <p:ph idx="1"/>
          </p:nvPr>
        </p:nvSpPr>
        <p:spPr>
          <a:xfrm>
            <a:off x="5053780" y="599768"/>
            <a:ext cx="6074467" cy="5572432"/>
          </a:xfrm>
        </p:spPr>
        <p:txBody>
          <a:bodyPr anchor="ctr">
            <a:normAutofit/>
          </a:bodyPr>
          <a:lstStyle/>
          <a:p>
            <a:pPr marL="0" indent="0">
              <a:buNone/>
            </a:pPr>
            <a:r>
              <a:rPr lang="en-IN" sz="1100" b="1" i="0" u="none" strike="noStrike" baseline="0">
                <a:latin typeface="HelveticaNeueLTStd-Blk"/>
              </a:rPr>
              <a:t>Basis for Developing Job Grading and Job Family Structure</a:t>
            </a:r>
          </a:p>
          <a:p>
            <a:r>
              <a:rPr lang="en-IN" sz="1100" b="0" i="0" u="none" strike="noStrike" baseline="0">
                <a:latin typeface="MinionPro-Regular"/>
              </a:rPr>
              <a:t>Job evaluation provides the basis for developing or reviewing job grading in the organization. It also helps in creating job families by grouping jobs having similar characteristics.</a:t>
            </a:r>
          </a:p>
          <a:p>
            <a:pPr marL="0" indent="0">
              <a:buNone/>
            </a:pPr>
            <a:r>
              <a:rPr lang="en-IN" sz="1100" b="1" i="0" u="none" strike="noStrike" baseline="0">
                <a:latin typeface="HelveticaNeueLTStd-Blk"/>
              </a:rPr>
              <a:t>Basis for Fair Pay Policy</a:t>
            </a:r>
          </a:p>
          <a:p>
            <a:r>
              <a:rPr lang="en-IN" sz="1100" b="0" i="0" u="none" strike="noStrike" baseline="0">
                <a:latin typeface="MinionPro-Regular"/>
              </a:rPr>
              <a:t>Job evaluation enables an organization to develop a systematic and scientific basis for the  determination of equitable pay and other incentives.</a:t>
            </a:r>
          </a:p>
          <a:p>
            <a:pPr marL="0" indent="0">
              <a:buNone/>
            </a:pPr>
            <a:r>
              <a:rPr lang="en-US" sz="1100" b="1" i="0" u="none" strike="noStrike" baseline="0">
                <a:latin typeface="HelveticaNeueLTStd-Blk"/>
              </a:rPr>
              <a:t>Facilitates Better Financial Management</a:t>
            </a:r>
          </a:p>
          <a:p>
            <a:r>
              <a:rPr lang="en-IN" sz="1100" b="0" i="0" u="none" strike="noStrike" baseline="0">
                <a:latin typeface="MinionPro-Regular"/>
              </a:rPr>
              <a:t>Since pay scales are fixed on the basis of the relative worth of the job to the organization, the possibilities of overpayment to jobs get reduced. As a result, job evaluation enables an organization to save HR cost and achieve better financial planning and control.</a:t>
            </a:r>
          </a:p>
          <a:p>
            <a:pPr marL="0" indent="0">
              <a:buNone/>
            </a:pPr>
            <a:r>
              <a:rPr lang="en-US" sz="1100" b="1" i="0" u="none" strike="noStrike" baseline="0">
                <a:latin typeface="HelveticaNeueLTStd-Blk"/>
              </a:rPr>
              <a:t>Ensures Harmonious Industrial Relations</a:t>
            </a:r>
          </a:p>
          <a:p>
            <a:r>
              <a:rPr lang="en-IN" sz="1100" b="0" i="0" u="none" strike="noStrike" baseline="0">
                <a:latin typeface="MinionPro-Regular"/>
              </a:rPr>
              <a:t>The employees’ perception of fairness and transparency in decisions involving job evaluation and pay fixation can avoid their dissatisfaction over pay and benefits. Obviously, this would enable the organization to keep labour turnover and absenteeism well under control. In the long run, the organization would enjoy high goodwill in the labour market and would also be able to attract the best talents with ease.</a:t>
            </a:r>
          </a:p>
          <a:p>
            <a:pPr marL="0" indent="0">
              <a:buNone/>
            </a:pPr>
            <a:r>
              <a:rPr lang="en-IN" sz="1100" b="1" i="0" u="none" strike="noStrike" baseline="0">
                <a:latin typeface="HelveticaNeueLTStd-Blk"/>
              </a:rPr>
              <a:t>Basis for Training Need Identification</a:t>
            </a:r>
          </a:p>
          <a:p>
            <a:r>
              <a:rPr lang="en-IN" sz="1100" b="0" i="0" u="none" strike="noStrike" baseline="0">
                <a:latin typeface="MinionPro-Regular"/>
              </a:rPr>
              <a:t>As job evaluation studies the job characteristics and job demands in terms of the efforts and skills required, it can also be used to determine the training and development requirements </a:t>
            </a:r>
            <a:r>
              <a:rPr lang="en-US" sz="1100" b="0" i="0" u="none" strike="noStrike" baseline="0">
                <a:latin typeface="MinionPro-Regular"/>
              </a:rPr>
              <a:t>of the job holders.</a:t>
            </a:r>
          </a:p>
          <a:p>
            <a:pPr marL="0" indent="0">
              <a:buNone/>
            </a:pPr>
            <a:r>
              <a:rPr lang="en-IN" sz="1100" b="1" i="0" u="none" strike="noStrike" baseline="0">
                <a:latin typeface="HelveticaNeueLTStd-Blk"/>
              </a:rPr>
              <a:t>Basis for Career Planning and Development</a:t>
            </a:r>
          </a:p>
          <a:p>
            <a:r>
              <a:rPr lang="en-IN" sz="1100" b="0" i="0" u="none" strike="noStrike" baseline="0">
                <a:latin typeface="MinionPro-Regular"/>
              </a:rPr>
              <a:t>Since job evaluation considers the behavioural, motivational and personality requirements of a job in addition to the job characteristics, it provides the basis for determining the career plans and succession plans of the organization.</a:t>
            </a:r>
            <a:endParaRPr lang="en-US" sz="110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995005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FCE36F9-F6A6-4439-9182-60C97FC6263D}"/>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Limitations of Job Evaluation</a:t>
            </a:r>
            <a:endParaRPr lang="en-US" dirty="0"/>
          </a:p>
        </p:txBody>
      </p:sp>
      <p:sp>
        <p:nvSpPr>
          <p:cNvPr id="3" name="Content Placeholder 2">
            <a:extLst>
              <a:ext uri="{FF2B5EF4-FFF2-40B4-BE49-F238E27FC236}">
                <a16:creationId xmlns:a16="http://schemas.microsoft.com/office/drawing/2014/main" id="{592500C2-AB89-4137-BB21-84094B5BEAB0}"/>
              </a:ext>
            </a:extLst>
          </p:cNvPr>
          <p:cNvSpPr>
            <a:spLocks noGrp="1"/>
          </p:cNvSpPr>
          <p:nvPr>
            <p:ph idx="1"/>
          </p:nvPr>
        </p:nvSpPr>
        <p:spPr>
          <a:xfrm>
            <a:off x="1069848" y="2320412"/>
            <a:ext cx="10058400" cy="3851787"/>
          </a:xfrm>
        </p:spPr>
        <p:txBody>
          <a:bodyPr>
            <a:normAutofit/>
          </a:bodyPr>
          <a:lstStyle/>
          <a:p>
            <a:r>
              <a:rPr lang="en-IN" sz="1700" b="0" i="0" u="none" strike="noStrike" baseline="0">
                <a:latin typeface="MinionPro-Regular"/>
              </a:rPr>
              <a:t>Job evaluation is a basic requirement for determining the pay scale of employees in a systematic and objective manner. However, the objectivity in determining the compensation suffers due to the defects in the planning and/or execution stages of job evaluation. We shall now see the limitations that affect the efficiency of job evaluation:</a:t>
            </a:r>
          </a:p>
          <a:p>
            <a:r>
              <a:rPr lang="en-IN" sz="1700" b="0" i="0" u="none" strike="noStrike" baseline="0">
                <a:latin typeface="MinionPro-Regular"/>
              </a:rPr>
              <a:t>None of the methods in job evaluation is considered to be completely objective as some amount of subjectivity is involved in the selection of benchmark jobs and key </a:t>
            </a:r>
            <a:r>
              <a:rPr lang="en-US" sz="1700" b="0" i="0" u="none" strike="noStrike" baseline="0">
                <a:latin typeface="MinionPro-Regular"/>
              </a:rPr>
              <a:t>compensable factors.</a:t>
            </a:r>
          </a:p>
          <a:p>
            <a:r>
              <a:rPr lang="en-IN" sz="1700" b="0" i="0" u="none" strike="noStrike" baseline="0">
                <a:latin typeface="MinionPro-Regular"/>
              </a:rPr>
              <a:t>Job evaluation does not usually consider the influence of external factors on the jobs. </a:t>
            </a:r>
          </a:p>
          <a:p>
            <a:r>
              <a:rPr lang="en-IN" sz="1700" b="0" i="0" u="none" strike="noStrike" baseline="0">
                <a:latin typeface="MinionPro-Regular"/>
              </a:rPr>
              <a:t>When a job gets higher pay in other organizations, it would be difficult to fix anything less than the prevailing wages even if job evaluation recommends so.</a:t>
            </a:r>
          </a:p>
          <a:p>
            <a:r>
              <a:rPr lang="en-IN" sz="1700" b="0" i="0" u="none" strike="noStrike" baseline="0">
                <a:latin typeface="MinionPro-Regular"/>
              </a:rPr>
              <a:t>Due to the faster pace of changes in external factors like technology and labour market characteristics, job characteristics and requirements undergo changes </a:t>
            </a:r>
            <a:r>
              <a:rPr lang="en-IN" sz="1700">
                <a:latin typeface="MinionPro-Regular"/>
              </a:rPr>
              <a:t>in quick succession. This makes job evaluation results relevant for a short period only. Thus, organizations are often under pressure to undertake job evaluation frequently. This may push up the HR cost of the organization.</a:t>
            </a:r>
          </a:p>
          <a:p>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802551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A486648D-901F-431C-8FFE-6455ADDAC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72" y="0"/>
            <a:ext cx="12188656"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6AC4154B-F567-4DFC-9AAB-59E39649382A}"/>
              </a:ext>
            </a:extLst>
          </p:cNvPr>
          <p:cNvSpPr>
            <a:spLocks noGrp="1"/>
          </p:cNvSpPr>
          <p:nvPr>
            <p:ph type="title"/>
          </p:nvPr>
        </p:nvSpPr>
        <p:spPr>
          <a:xfrm>
            <a:off x="1069848" y="484632"/>
            <a:ext cx="10058400" cy="1609344"/>
          </a:xfrm>
        </p:spPr>
        <p:txBody>
          <a:bodyPr>
            <a:normAutofit/>
          </a:bodyPr>
          <a:lstStyle/>
          <a:p>
            <a:r>
              <a:rPr lang="en-US" b="1" i="0" u="none" strike="noStrike" baseline="0">
                <a:solidFill>
                  <a:srgbClr val="FFFFFF"/>
                </a:solidFill>
                <a:latin typeface="HelveticaNeueLTStd-Blk"/>
              </a:rPr>
              <a:t>Uses of Performance Evaluation</a:t>
            </a:r>
            <a:endParaRPr lang="en-US">
              <a:solidFill>
                <a:srgbClr val="FFFFFF"/>
              </a:solidFill>
            </a:endParaRPr>
          </a:p>
        </p:txBody>
      </p:sp>
      <p:sp>
        <p:nvSpPr>
          <p:cNvPr id="18" name="Content Placeholder 2">
            <a:extLst>
              <a:ext uri="{FF2B5EF4-FFF2-40B4-BE49-F238E27FC236}">
                <a16:creationId xmlns:a16="http://schemas.microsoft.com/office/drawing/2014/main" id="{F2E0CA84-C5D2-4F0A-862A-3C0017E7E11C}"/>
              </a:ext>
            </a:extLst>
          </p:cNvPr>
          <p:cNvSpPr>
            <a:spLocks noGrp="1"/>
          </p:cNvSpPr>
          <p:nvPr>
            <p:ph idx="1"/>
          </p:nvPr>
        </p:nvSpPr>
        <p:spPr>
          <a:xfrm>
            <a:off x="1069848" y="2121408"/>
            <a:ext cx="10058400" cy="4050792"/>
          </a:xfrm>
        </p:spPr>
        <p:txBody>
          <a:bodyPr>
            <a:normAutofit/>
          </a:bodyPr>
          <a:lstStyle/>
          <a:p>
            <a:r>
              <a:rPr lang="en-IN" sz="1600" b="0" i="0" u="none" strike="noStrike" baseline="0">
                <a:solidFill>
                  <a:srgbClr val="FFFFFF"/>
                </a:solidFill>
                <a:latin typeface="MinionPro-Regular"/>
              </a:rPr>
              <a:t>An organization may have several reasons to appraise its employees. For instance, HR managers require performance evaluation to provide feedback, support the performance enhancement drive, make valid decisions, justify terminations, recognize training and development needs, and defend any personnel decisions. In fact, the given uses of performance evaluation influence the decisions regarding the design and execution of performance evaluation technique. For instance, a particular performance evaluation technique suitable for determining training needs of employees may not be ideal for deciding the pay scales of employees.</a:t>
            </a:r>
          </a:p>
          <a:p>
            <a:r>
              <a:rPr lang="en-US" sz="1600" b="1" i="0" u="none" strike="noStrike" baseline="0">
                <a:solidFill>
                  <a:srgbClr val="FFFFFF"/>
                </a:solidFill>
                <a:latin typeface="HelveticaNeueLTStd-Blk"/>
              </a:rPr>
              <a:t>Human Resource (HR) Planning</a:t>
            </a:r>
            <a:endParaRPr lang="en-IN" sz="1600">
              <a:solidFill>
                <a:srgbClr val="FFFFFF"/>
              </a:solidFill>
              <a:latin typeface="MinionPro-Regular"/>
            </a:endParaRPr>
          </a:p>
          <a:p>
            <a:r>
              <a:rPr lang="en-US" sz="1600" b="1" i="0" u="none" strike="noStrike" baseline="0">
                <a:solidFill>
                  <a:srgbClr val="FFFFFF"/>
                </a:solidFill>
                <a:latin typeface="HelveticaNeueLTStd-Blk"/>
              </a:rPr>
              <a:t>Recruitment and Selection</a:t>
            </a:r>
            <a:endParaRPr lang="en-IN" sz="1600" b="1" i="0" u="none" strike="noStrike" baseline="0">
              <a:solidFill>
                <a:srgbClr val="FFFFFF"/>
              </a:solidFill>
              <a:latin typeface="MinionPro-Regular"/>
            </a:endParaRPr>
          </a:p>
          <a:p>
            <a:r>
              <a:rPr lang="en-US" sz="1600" b="1" i="0" u="none" strike="noStrike" baseline="0">
                <a:solidFill>
                  <a:srgbClr val="FFFFFF"/>
                </a:solidFill>
                <a:latin typeface="HelveticaNeueLTStd-Blk"/>
              </a:rPr>
              <a:t>Employee Training and Development</a:t>
            </a:r>
            <a:br>
              <a:rPr lang="en-IN" sz="1600" b="1">
                <a:solidFill>
                  <a:srgbClr val="FFFFFF"/>
                </a:solidFill>
                <a:latin typeface="MinionPro-Regular"/>
              </a:rPr>
            </a:br>
            <a:r>
              <a:rPr lang="en-US" sz="1600" b="1" i="0" u="none" strike="noStrike" baseline="0">
                <a:solidFill>
                  <a:srgbClr val="FFFFFF"/>
                </a:solidFill>
                <a:latin typeface="HelveticaNeueLTStd-Blk"/>
              </a:rPr>
              <a:t>Compensation Decisions</a:t>
            </a:r>
            <a:endParaRPr lang="en-IN" sz="1600" b="1">
              <a:solidFill>
                <a:srgbClr val="FFFFFF"/>
              </a:solidFill>
              <a:latin typeface="MinionPro-Regular"/>
            </a:endParaRPr>
          </a:p>
          <a:p>
            <a:r>
              <a:rPr lang="en-US" sz="1600" b="1" i="0" u="none" strike="noStrike" baseline="0">
                <a:solidFill>
                  <a:srgbClr val="FFFFFF"/>
                </a:solidFill>
                <a:latin typeface="HelveticaNeueLTStd-Blk"/>
              </a:rPr>
              <a:t>Career Planning and Development</a:t>
            </a:r>
            <a:endParaRPr lang="en-IN" sz="1600" b="1" i="0" u="none" strike="noStrike" baseline="0">
              <a:solidFill>
                <a:srgbClr val="FFFFFF"/>
              </a:solidFill>
              <a:latin typeface="MinionPro-Regular"/>
            </a:endParaRPr>
          </a:p>
          <a:p>
            <a:r>
              <a:rPr lang="en-US" sz="1600" b="1" i="0" u="none" strike="noStrike" baseline="0">
                <a:solidFill>
                  <a:srgbClr val="FFFFFF"/>
                </a:solidFill>
                <a:latin typeface="HelveticaNeueLTStd-Blk"/>
              </a:rPr>
              <a:t>Grievance and Discipline Issues</a:t>
            </a:r>
            <a:endParaRPr lang="en-IN" sz="1600" b="1">
              <a:solidFill>
                <a:srgbClr val="FFFFFF"/>
              </a:solidFill>
              <a:latin typeface="MinionPro-Regular"/>
            </a:endParaRPr>
          </a:p>
          <a:p>
            <a:r>
              <a:rPr lang="en-US" sz="1600" b="1" i="0" u="none" strike="noStrike" baseline="0">
                <a:solidFill>
                  <a:srgbClr val="FFFFFF"/>
                </a:solidFill>
                <a:latin typeface="HelveticaNeueLTStd-Blk"/>
              </a:rPr>
              <a:t>Feedback</a:t>
            </a:r>
            <a:endParaRPr lang="en-US" sz="1600">
              <a:solidFill>
                <a:srgbClr val="FFFFFF"/>
              </a:solidFill>
            </a:endParaRPr>
          </a:p>
        </p:txBody>
      </p:sp>
      <p:sp>
        <p:nvSpPr>
          <p:cNvPr id="19" name="Oval 9">
            <a:extLst>
              <a:ext uri="{FF2B5EF4-FFF2-40B4-BE49-F238E27FC236}">
                <a16:creationId xmlns:a16="http://schemas.microsoft.com/office/drawing/2014/main" id="{328E7ECE-D1D9-4A45-83E3-B3AAC21AF5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F2299C5D-8E7A-4F30-B5A0-E61C1AF51D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76919997"/>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B67F0BB-E737-4C9C-8117-BF1B826929DE}"/>
              </a:ext>
            </a:extLst>
          </p:cNvPr>
          <p:cNvSpPr>
            <a:spLocks noGrp="1"/>
          </p:cNvSpPr>
          <p:nvPr>
            <p:ph type="title"/>
          </p:nvPr>
        </p:nvSpPr>
        <p:spPr>
          <a:xfrm>
            <a:off x="1069848" y="484632"/>
            <a:ext cx="10058400" cy="1609344"/>
          </a:xfrm>
        </p:spPr>
        <p:txBody>
          <a:bodyPr>
            <a:normAutofit/>
          </a:bodyPr>
          <a:lstStyle/>
          <a:p>
            <a:r>
              <a:rPr lang="en-US" b="1" i="0" u="none" strike="noStrike" baseline="0">
                <a:latin typeface="HelveticaNeueLTStd-Blk"/>
              </a:rPr>
              <a:t>Limitations of Job Evaluation</a:t>
            </a:r>
            <a:endParaRPr lang="en-US" dirty="0"/>
          </a:p>
        </p:txBody>
      </p:sp>
      <p:sp>
        <p:nvSpPr>
          <p:cNvPr id="3" name="Content Placeholder 2">
            <a:extLst>
              <a:ext uri="{FF2B5EF4-FFF2-40B4-BE49-F238E27FC236}">
                <a16:creationId xmlns:a16="http://schemas.microsoft.com/office/drawing/2014/main" id="{C79F4ED5-BB8A-40A1-B42F-4489B049C023}"/>
              </a:ext>
            </a:extLst>
          </p:cNvPr>
          <p:cNvSpPr>
            <a:spLocks noGrp="1"/>
          </p:cNvSpPr>
          <p:nvPr>
            <p:ph idx="1"/>
          </p:nvPr>
        </p:nvSpPr>
        <p:spPr>
          <a:xfrm>
            <a:off x="1069848" y="2320412"/>
            <a:ext cx="10058400" cy="3851787"/>
          </a:xfrm>
        </p:spPr>
        <p:txBody>
          <a:bodyPr>
            <a:normAutofit/>
          </a:bodyPr>
          <a:lstStyle/>
          <a:p>
            <a:r>
              <a:rPr lang="en-IN" b="0" i="0" u="none" strike="noStrike" baseline="0">
                <a:latin typeface="MinionPro-Regular"/>
              </a:rPr>
              <a:t>Conventionally, job evaluation means higher pay scales for the employees and additional financial commitment for the organization. Consequently, organizations are averse to the job evaluation exercise.</a:t>
            </a:r>
          </a:p>
          <a:p>
            <a:r>
              <a:rPr lang="en-IN" b="0" i="0" u="none" strike="noStrike" baseline="0">
                <a:latin typeface="MinionPro-Regular"/>
              </a:rPr>
              <a:t>The determination of employee compensation is often influenced by the bargaining power of the employees and their unions. However, the job evaluation process never considers this factor while deciding the pay scales for the jobs.</a:t>
            </a:r>
          </a:p>
          <a:p>
            <a:r>
              <a:rPr lang="en-IN" b="0" i="0" u="none" strike="noStrike" baseline="0">
                <a:latin typeface="MinionPro-Regular"/>
              </a:rPr>
              <a:t>Traditionally, organizations consider the experience, seniority and commitment of the employees while fixing their salary and other benefits. But, there is no in-built provision for these factors in performing the job evaluation while arriving at pay scales for </a:t>
            </a:r>
            <a:r>
              <a:rPr lang="en-US" b="0" i="0" u="none" strike="noStrike" baseline="0">
                <a:latin typeface="MinionPro-Regular"/>
              </a:rPr>
              <a:t>different jobs.</a:t>
            </a:r>
          </a:p>
          <a:p>
            <a:r>
              <a:rPr lang="en-IN" b="0" i="0" u="none" strike="noStrike" baseline="0">
                <a:latin typeface="MinionPro-Regular"/>
              </a:rPr>
              <a:t>Since job evaluation is usually a time-consuming, complex and costly process, small and medium organizations give little importance to it while fixing the pay scale.</a:t>
            </a:r>
            <a:endParaRPr lang="en-US"/>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8894330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79D943B-BFCD-4168-988A-16654BEA79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B7A055-02DF-4153-9777-FD51842C4684}"/>
              </a:ext>
            </a:extLst>
          </p:cNvPr>
          <p:cNvSpPr>
            <a:spLocks noGrp="1"/>
          </p:cNvSpPr>
          <p:nvPr>
            <p:ph type="title"/>
          </p:nvPr>
        </p:nvSpPr>
        <p:spPr>
          <a:xfrm>
            <a:off x="1069848" y="484632"/>
            <a:ext cx="10058400" cy="1609344"/>
          </a:xfrm>
        </p:spPr>
        <p:txBody>
          <a:bodyPr>
            <a:normAutofit/>
          </a:bodyPr>
          <a:lstStyle/>
          <a:p>
            <a:r>
              <a:rPr lang="en-IN" sz="3800" b="1" i="0" u="none" strike="noStrike" baseline="0">
                <a:solidFill>
                  <a:schemeClr val="tx1"/>
                </a:solidFill>
                <a:latin typeface="HelveticaNeueLTStd-Blk"/>
              </a:rPr>
              <a:t>Measures to Enhance the Effectiveness </a:t>
            </a:r>
            <a:r>
              <a:rPr lang="en-US" sz="3800" b="1" i="0" u="none" strike="noStrike" baseline="0">
                <a:solidFill>
                  <a:schemeClr val="tx1"/>
                </a:solidFill>
                <a:latin typeface="HelveticaNeueLTStd-Blk"/>
              </a:rPr>
              <a:t>of Job Evaluation</a:t>
            </a:r>
            <a:endParaRPr lang="en-US" sz="3800">
              <a:solidFill>
                <a:schemeClr val="tx1"/>
              </a:solidFill>
            </a:endParaRPr>
          </a:p>
        </p:txBody>
      </p:sp>
      <p:sp>
        <p:nvSpPr>
          <p:cNvPr id="3" name="Content Placeholder 2">
            <a:extLst>
              <a:ext uri="{FF2B5EF4-FFF2-40B4-BE49-F238E27FC236}">
                <a16:creationId xmlns:a16="http://schemas.microsoft.com/office/drawing/2014/main" id="{2207D980-2820-4597-86B7-9A200A943B6D}"/>
              </a:ext>
            </a:extLst>
          </p:cNvPr>
          <p:cNvSpPr>
            <a:spLocks noGrp="1"/>
          </p:cNvSpPr>
          <p:nvPr>
            <p:ph idx="1"/>
          </p:nvPr>
        </p:nvSpPr>
        <p:spPr>
          <a:xfrm>
            <a:off x="1069848" y="2121408"/>
            <a:ext cx="10058400" cy="4050792"/>
          </a:xfrm>
        </p:spPr>
        <p:txBody>
          <a:bodyPr>
            <a:normAutofit/>
          </a:bodyPr>
          <a:lstStyle/>
          <a:p>
            <a:r>
              <a:rPr lang="en-IN" sz="1600" b="0" i="0" u="none" strike="noStrike" baseline="0">
                <a:solidFill>
                  <a:schemeClr val="tx2"/>
                </a:solidFill>
                <a:latin typeface="MinionPro-Regular"/>
              </a:rPr>
              <a:t>Pay scale fixation is a sensitive exercise for any organization as it can influence employee satisfaction, commitment and performance decisively. The need for objectivity in pay scale fixation apparently enhances the significance of the job evaluation exercise in an organization. </a:t>
            </a:r>
          </a:p>
          <a:p>
            <a:r>
              <a:rPr lang="en-IN" sz="1600" b="0" i="0" u="none" strike="noStrike" baseline="0">
                <a:solidFill>
                  <a:schemeClr val="tx2"/>
                </a:solidFill>
                <a:latin typeface="MinionPro-Regular"/>
              </a:rPr>
              <a:t>Through careful and methodical measures, the organization can enhance the effectiveness of the job evaluation process. The measures required for improving the effectiveness of </a:t>
            </a:r>
            <a:r>
              <a:rPr lang="en-US" sz="1600" b="0" i="0" u="none" strike="noStrike" baseline="0">
                <a:solidFill>
                  <a:schemeClr val="tx2"/>
                </a:solidFill>
                <a:latin typeface="MinionPro-Regular"/>
              </a:rPr>
              <a:t>job evaluation are:</a:t>
            </a:r>
          </a:p>
          <a:p>
            <a:r>
              <a:rPr lang="en-IN" sz="1600" b="1" i="0" u="none" strike="noStrike" baseline="0">
                <a:solidFill>
                  <a:schemeClr val="tx2"/>
                </a:solidFill>
                <a:latin typeface="HelveticaNeueLTStd-Blk"/>
              </a:rPr>
              <a:t>Gaining the Confidence of the Employees</a:t>
            </a:r>
            <a:endParaRPr lang="en-US" sz="1600">
              <a:solidFill>
                <a:schemeClr val="tx2"/>
              </a:solidFill>
              <a:latin typeface="MinionPro-Regular"/>
            </a:endParaRPr>
          </a:p>
          <a:p>
            <a:r>
              <a:rPr lang="en-IN" sz="1600" b="1" i="0" u="none" strike="noStrike" baseline="0">
                <a:solidFill>
                  <a:schemeClr val="tx2"/>
                </a:solidFill>
                <a:latin typeface="HelveticaNeueLTStd-Blk"/>
              </a:rPr>
              <a:t>Adequate Training for the Evaluators</a:t>
            </a:r>
            <a:endParaRPr lang="en-US" sz="1600" b="1" i="0" u="none" strike="noStrike" baseline="0">
              <a:solidFill>
                <a:schemeClr val="tx2"/>
              </a:solidFill>
              <a:latin typeface="MinionPro-Regular"/>
            </a:endParaRPr>
          </a:p>
          <a:p>
            <a:r>
              <a:rPr lang="en-US" sz="1600" b="1" i="0" u="none" strike="noStrike" baseline="0">
                <a:solidFill>
                  <a:schemeClr val="tx2"/>
                </a:solidFill>
                <a:latin typeface="HelveticaNeueLTStd-Blk"/>
              </a:rPr>
              <a:t>Ensuring Top Management Support</a:t>
            </a:r>
            <a:endParaRPr lang="en-US" sz="1600" b="1">
              <a:solidFill>
                <a:schemeClr val="tx2"/>
              </a:solidFill>
              <a:latin typeface="MinionPro-Regular"/>
            </a:endParaRPr>
          </a:p>
          <a:p>
            <a:r>
              <a:rPr lang="en-IN" sz="1600" b="1" i="0" u="none" strike="noStrike" baseline="0">
                <a:solidFill>
                  <a:schemeClr val="tx2"/>
                </a:solidFill>
                <a:latin typeface="HelveticaNeueLTStd-Blk"/>
              </a:rPr>
              <a:t>Defining the Job Factors Clearly</a:t>
            </a:r>
          </a:p>
          <a:p>
            <a:r>
              <a:rPr lang="en-IN" sz="1600" b="1" i="0" u="none" strike="noStrike" baseline="0">
                <a:solidFill>
                  <a:schemeClr val="tx2"/>
                </a:solidFill>
                <a:latin typeface="HelveticaNeueLTStd-Blk"/>
              </a:rPr>
              <a:t>Distinguishing the Job from the Job Holder</a:t>
            </a:r>
          </a:p>
          <a:p>
            <a:r>
              <a:rPr lang="en-IN" sz="1600" b="1" i="0" u="none" strike="noStrike" baseline="0">
                <a:solidFill>
                  <a:schemeClr val="tx2"/>
                </a:solidFill>
                <a:latin typeface="HelveticaNeueLTStd-Blk"/>
              </a:rPr>
              <a:t>Ensuring the Accuracy and Reliability </a:t>
            </a:r>
            <a:r>
              <a:rPr lang="en-US" sz="1600" b="1" i="0" u="none" strike="noStrike" baseline="0">
                <a:solidFill>
                  <a:schemeClr val="tx2"/>
                </a:solidFill>
                <a:latin typeface="HelveticaNeueLTStd-Blk"/>
              </a:rPr>
              <a:t>of the Source Documents</a:t>
            </a:r>
          </a:p>
          <a:p>
            <a:r>
              <a:rPr lang="en-IN" sz="1600" b="1" i="0" u="none" strike="noStrike" baseline="0">
                <a:solidFill>
                  <a:schemeClr val="tx2"/>
                </a:solidFill>
                <a:latin typeface="HelveticaNeueLTStd-Blk"/>
              </a:rPr>
              <a:t>Recognizing the Role of Trade Unions</a:t>
            </a:r>
            <a:endParaRPr lang="en-US" sz="1600">
              <a:solidFill>
                <a:schemeClr val="tx2"/>
              </a:solidFill>
            </a:endParaRPr>
          </a:p>
        </p:txBody>
      </p:sp>
    </p:spTree>
    <p:extLst>
      <p:ext uri="{BB962C8B-B14F-4D97-AF65-F5344CB8AC3E}">
        <p14:creationId xmlns:p14="http://schemas.microsoft.com/office/powerpoint/2010/main" val="29625755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59A1595-4CEC-44FD-B2E2-6F85A05421DD}"/>
              </a:ext>
            </a:extLst>
          </p:cNvPr>
          <p:cNvSpPr>
            <a:spLocks noGrp="1"/>
          </p:cNvSpPr>
          <p:nvPr>
            <p:ph type="title"/>
          </p:nvPr>
        </p:nvSpPr>
        <p:spPr>
          <a:xfrm>
            <a:off x="1069848" y="484632"/>
            <a:ext cx="10058400" cy="1609344"/>
          </a:xfrm>
        </p:spPr>
        <p:txBody>
          <a:bodyPr>
            <a:normAutofit/>
          </a:bodyPr>
          <a:lstStyle/>
          <a:p>
            <a:r>
              <a:rPr lang="en-IN" sz="4600" b="1" i="0" u="none" strike="noStrike" baseline="0">
                <a:latin typeface="HelveticaNeueLTStd-Blk"/>
              </a:rPr>
              <a:t>Determining the Criteria for Performance Evaluation</a:t>
            </a:r>
            <a:endParaRPr lang="en-US" sz="4600"/>
          </a:p>
        </p:txBody>
      </p:sp>
      <p:sp>
        <p:nvSpPr>
          <p:cNvPr id="3" name="Content Placeholder 2">
            <a:extLst>
              <a:ext uri="{FF2B5EF4-FFF2-40B4-BE49-F238E27FC236}">
                <a16:creationId xmlns:a16="http://schemas.microsoft.com/office/drawing/2014/main" id="{85880186-16CB-47B9-9DFB-DDF464E02BA9}"/>
              </a:ext>
            </a:extLst>
          </p:cNvPr>
          <p:cNvSpPr>
            <a:spLocks noGrp="1"/>
          </p:cNvSpPr>
          <p:nvPr>
            <p:ph idx="1"/>
          </p:nvPr>
        </p:nvSpPr>
        <p:spPr>
          <a:xfrm>
            <a:off x="1069848" y="2320412"/>
            <a:ext cx="10058400" cy="3851787"/>
          </a:xfrm>
        </p:spPr>
        <p:txBody>
          <a:bodyPr>
            <a:normAutofit/>
          </a:bodyPr>
          <a:lstStyle/>
          <a:p>
            <a:r>
              <a:rPr lang="en-US" sz="1500" b="1" i="0" u="none" strike="noStrike" baseline="0">
                <a:latin typeface="HelveticaNeueLTStd-Blk"/>
              </a:rPr>
              <a:t>Individual Traits</a:t>
            </a:r>
          </a:p>
          <a:p>
            <a:r>
              <a:rPr lang="en-US" sz="1500" b="1" i="0" u="none" strike="noStrike" baseline="0">
                <a:latin typeface="HelveticaNeueLTStd-Blk"/>
              </a:rPr>
              <a:t>Behavioural Characteristics</a:t>
            </a:r>
            <a:endParaRPr lang="en-US" sz="1500" b="1">
              <a:latin typeface="HelveticaNeueLTStd-Blk"/>
            </a:endParaRPr>
          </a:p>
          <a:p>
            <a:r>
              <a:rPr lang="en-US" sz="1500" b="1" i="0" u="none" strike="noStrike" baseline="0">
                <a:latin typeface="HelveticaNeueLTStd-Blk"/>
              </a:rPr>
              <a:t>Goal Accomplishment</a:t>
            </a:r>
          </a:p>
          <a:p>
            <a:r>
              <a:rPr lang="en-US" sz="1500" b="1" i="0" u="none" strike="noStrike" baseline="0">
                <a:latin typeface="HelveticaNeueLTStd-Blk"/>
              </a:rPr>
              <a:t>Scope for Improvement</a:t>
            </a:r>
            <a:endParaRPr lang="en-US" sz="1500" b="1">
              <a:latin typeface="HelveticaNeueLTStd-Blk"/>
            </a:endParaRPr>
          </a:p>
          <a:p>
            <a:r>
              <a:rPr lang="en-US" sz="1500" b="1" i="0" u="none" strike="noStrike" baseline="0">
                <a:latin typeface="HelveticaNeueLTStd-Blk"/>
              </a:rPr>
              <a:t>Competencies</a:t>
            </a:r>
          </a:p>
          <a:p>
            <a:pPr lvl="1"/>
            <a:r>
              <a:rPr lang="en-IN" sz="1500" b="1" i="0" u="none" strike="noStrike" baseline="0">
                <a:latin typeface="MinionPro-Bold"/>
              </a:rPr>
              <a:t>Strategic contribution </a:t>
            </a:r>
            <a:r>
              <a:rPr lang="en-IN" sz="1500" b="0" i="0" u="none" strike="noStrike" baseline="0">
                <a:latin typeface="MinionPro-Regular"/>
              </a:rPr>
              <a:t>: Connecting the organizations to their markets and quickly aligning employee behaviour with the organizational needs</a:t>
            </a:r>
          </a:p>
          <a:p>
            <a:pPr lvl="1"/>
            <a:r>
              <a:rPr lang="en-IN" sz="1500" b="1" i="0" u="none" strike="noStrike" baseline="0">
                <a:latin typeface="MinionPro-Bold"/>
              </a:rPr>
              <a:t>Business knowledge </a:t>
            </a:r>
            <a:r>
              <a:rPr lang="en-IN" sz="1500" b="0" i="0" u="none" strike="noStrike" baseline="0">
                <a:latin typeface="MinionPro-Regular"/>
              </a:rPr>
              <a:t>: Knowing how businesses are run and translating this into </a:t>
            </a:r>
            <a:r>
              <a:rPr lang="en-US" sz="1500" b="0" i="0" u="none" strike="noStrike" baseline="0">
                <a:latin typeface="MinionPro-Regular"/>
              </a:rPr>
              <a:t>action</a:t>
            </a:r>
          </a:p>
          <a:p>
            <a:pPr lvl="1"/>
            <a:r>
              <a:rPr lang="en-IN" sz="1500" b="1" i="0" u="none" strike="noStrike" baseline="0">
                <a:latin typeface="MinionPro-Bold"/>
              </a:rPr>
              <a:t>Personal credibility </a:t>
            </a:r>
            <a:r>
              <a:rPr lang="en-IN" sz="1500" b="0" i="0" u="none" strike="noStrike" baseline="0">
                <a:latin typeface="MinionPro-Regular"/>
              </a:rPr>
              <a:t>: Demonstrating measurable value; being part of an executive team</a:t>
            </a:r>
          </a:p>
          <a:p>
            <a:pPr lvl="1"/>
            <a:r>
              <a:rPr lang="en-IN" sz="1500" b="1" i="0" u="none" strike="noStrike" baseline="0">
                <a:latin typeface="MinionPro-Bold"/>
              </a:rPr>
              <a:t>HR delivery </a:t>
            </a:r>
            <a:r>
              <a:rPr lang="en-IN" sz="1500" b="0" i="0" u="none" strike="noStrike" baseline="0">
                <a:latin typeface="MinionPro-Regular"/>
              </a:rPr>
              <a:t>: Providing efficient and effective service to customers in the areas of staffing, performance management, development, and evaluation</a:t>
            </a:r>
          </a:p>
          <a:p>
            <a:pPr lvl="1"/>
            <a:r>
              <a:rPr lang="en-IN" sz="1500" b="1" i="0" u="none" strike="noStrike" baseline="0">
                <a:latin typeface="MinionPro-Bold"/>
              </a:rPr>
              <a:t>HR technology</a:t>
            </a:r>
            <a:r>
              <a:rPr lang="en-IN" sz="1500" b="0" i="0" u="none" strike="noStrike" baseline="0">
                <a:latin typeface="MinionPro-Regular"/>
              </a:rPr>
              <a:t>: Using technology and Web-based means to deliver value to customers</a:t>
            </a:r>
            <a:endParaRPr lang="en-US" sz="15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970979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Content Placeholder 2">
            <a:extLst>
              <a:ext uri="{FF2B5EF4-FFF2-40B4-BE49-F238E27FC236}">
                <a16:creationId xmlns:a16="http://schemas.microsoft.com/office/drawing/2014/main" id="{92D416E9-26D4-42DC-8EBE-089BBB261394}"/>
              </a:ext>
            </a:extLst>
          </p:cNvPr>
          <p:cNvSpPr>
            <a:spLocks noGrp="1"/>
          </p:cNvSpPr>
          <p:nvPr>
            <p:ph idx="1"/>
          </p:nvPr>
        </p:nvSpPr>
        <p:spPr>
          <a:xfrm>
            <a:off x="1069850" y="844902"/>
            <a:ext cx="5818858" cy="5168196"/>
          </a:xfrm>
        </p:spPr>
        <p:txBody>
          <a:bodyPr anchor="ctr">
            <a:normAutofit/>
          </a:bodyPr>
          <a:lstStyle/>
          <a:p>
            <a:pPr marL="0" indent="0">
              <a:buNone/>
            </a:pPr>
            <a:r>
              <a:rPr lang="en-IN" b="1" i="0" u="none" strike="noStrike" baseline="0">
                <a:latin typeface="HelveticaNeueLTStd-Blk"/>
              </a:rPr>
              <a:t>The Process of Performance Evaluation</a:t>
            </a:r>
            <a:endParaRPr lang="en-US"/>
          </a:p>
        </p:txBody>
      </p:sp>
      <p:sp>
        <p:nvSpPr>
          <p:cNvPr id="6" name="Rectangle 9">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6983" y="3388659"/>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11">
            <a:extLst>
              <a:ext uri="{FF2B5EF4-FFF2-40B4-BE49-F238E27FC236}">
                <a16:creationId xmlns:a16="http://schemas.microsoft.com/office/drawing/2014/main" id="{4BF9B298-BC35-4C0F-8301-5D63A1E6D2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42859" y="1679571"/>
            <a:ext cx="3498864" cy="3498858"/>
            <a:chOff x="7942859" y="1679571"/>
            <a:chExt cx="3498864" cy="3498858"/>
          </a:xfrm>
        </p:grpSpPr>
        <p:sp>
          <p:nvSpPr>
            <p:cNvPr id="13" name="Oval 12">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42859" y="1679571"/>
              <a:ext cx="3498864" cy="3498858"/>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27958"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308867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ABDE893-64F7-466B-BF81-D10900AD73D1}"/>
              </a:ext>
            </a:extLst>
          </p:cNvPr>
          <p:cNvSpPr>
            <a:spLocks noGrp="1"/>
          </p:cNvSpPr>
          <p:nvPr>
            <p:ph type="title"/>
          </p:nvPr>
        </p:nvSpPr>
        <p:spPr>
          <a:xfrm>
            <a:off x="1069848" y="484632"/>
            <a:ext cx="10058400" cy="1609344"/>
          </a:xfrm>
        </p:spPr>
        <p:txBody>
          <a:bodyPr>
            <a:normAutofit/>
          </a:bodyPr>
          <a:lstStyle/>
          <a:p>
            <a:r>
              <a:rPr lang="en-IN" sz="5000" b="1" i="0" u="none" strike="noStrike" baseline="0">
                <a:latin typeface="HelveticaNeueLTStd-Blk"/>
              </a:rPr>
              <a:t>Setting the Performance Evaluation Goals</a:t>
            </a:r>
          </a:p>
        </p:txBody>
      </p:sp>
      <p:sp>
        <p:nvSpPr>
          <p:cNvPr id="3" name="Content Placeholder 2">
            <a:extLst>
              <a:ext uri="{FF2B5EF4-FFF2-40B4-BE49-F238E27FC236}">
                <a16:creationId xmlns:a16="http://schemas.microsoft.com/office/drawing/2014/main" id="{B1C47DFE-0BB3-456B-85E0-52996DC31278}"/>
              </a:ext>
            </a:extLst>
          </p:cNvPr>
          <p:cNvSpPr>
            <a:spLocks noGrp="1"/>
          </p:cNvSpPr>
          <p:nvPr>
            <p:ph idx="1"/>
          </p:nvPr>
        </p:nvSpPr>
        <p:spPr>
          <a:xfrm>
            <a:off x="1069848" y="2320412"/>
            <a:ext cx="10058400" cy="3851787"/>
          </a:xfrm>
        </p:spPr>
        <p:txBody>
          <a:bodyPr>
            <a:normAutofit/>
          </a:bodyPr>
          <a:lstStyle/>
          <a:p>
            <a:r>
              <a:rPr lang="en-IN" sz="1700" b="0" i="0" u="none" strike="noStrike" baseline="0">
                <a:latin typeface="MinionPro-Regular"/>
              </a:rPr>
              <a:t>The first step in the process of performance evaluation is setting specific goals. These goals are usually set jointly by both the superiors and the employees. The goal-setting process ensures that every employee knows what is expected of him and how the achievement of the goal contributes to the overall success. Organizations should select only those goals that are most important and realistically achievable. Stephen Williams specified the following three types of objectives for a performance evaluation programme: </a:t>
            </a:r>
          </a:p>
          <a:p>
            <a:r>
              <a:rPr lang="en-IN" sz="1700" b="0" i="0" u="none" strike="noStrike" baseline="0">
                <a:latin typeface="MinionPro-Regular"/>
              </a:rPr>
              <a:t>(i) </a:t>
            </a:r>
            <a:r>
              <a:rPr lang="en-IN" sz="1700" b="1" i="0" u="none" strike="noStrike" baseline="0">
                <a:latin typeface="MinionPro-Bold"/>
              </a:rPr>
              <a:t>Key result areas: </a:t>
            </a:r>
            <a:r>
              <a:rPr lang="en-IN" sz="1700" b="0" i="0" u="none" strike="noStrike" baseline="0">
                <a:latin typeface="MinionPro-Regular"/>
              </a:rPr>
              <a:t>The objectives which contribute to the achievement of the business </a:t>
            </a:r>
            <a:r>
              <a:rPr lang="en-US" sz="1700" b="0" i="0" u="none" strike="noStrike" baseline="0">
                <a:latin typeface="MinionPro-Regular"/>
              </a:rPr>
              <a:t>goals of the unit.</a:t>
            </a:r>
          </a:p>
          <a:p>
            <a:r>
              <a:rPr lang="en-IN" sz="1700" b="0" i="0" u="none" strike="noStrike" baseline="0">
                <a:latin typeface="MinionPro-Regular"/>
              </a:rPr>
              <a:t>(ii) </a:t>
            </a:r>
            <a:r>
              <a:rPr lang="en-IN" sz="1700" b="1" i="0" u="none" strike="noStrike" baseline="0">
                <a:latin typeface="MinionPro-Bold"/>
              </a:rPr>
              <a:t>Performance standards: </a:t>
            </a:r>
            <a:r>
              <a:rPr lang="en-IN" sz="1700" b="0" i="0" u="none" strike="noStrike" baseline="0">
                <a:latin typeface="MinionPro-Regular"/>
              </a:rPr>
              <a:t>The objectives which contribute to the improvement in the performance of the individual job.</a:t>
            </a:r>
          </a:p>
          <a:p>
            <a:r>
              <a:rPr lang="en-IN" sz="1700" b="0" i="0" u="none" strike="noStrike" baseline="0">
                <a:latin typeface="MinionPro-Regular"/>
              </a:rPr>
              <a:t>(iii) </a:t>
            </a:r>
            <a:r>
              <a:rPr lang="en-IN" sz="1700" b="1" i="0" u="none" strike="noStrike" baseline="0">
                <a:latin typeface="MinionPro-Bold"/>
              </a:rPr>
              <a:t>Performance development: </a:t>
            </a:r>
            <a:r>
              <a:rPr lang="en-IN" sz="1700" b="0" i="0" u="none" strike="noStrike" baseline="0">
                <a:latin typeface="MinionPro-Regular"/>
              </a:rPr>
              <a:t>The objectives which contribute to the development in the performance of the individual.</a:t>
            </a:r>
          </a:p>
          <a:p>
            <a:r>
              <a:rPr lang="en-IN" sz="1700" b="0" i="0" u="none" strike="noStrike" baseline="0">
                <a:latin typeface="MinionPro-Regular"/>
              </a:rPr>
              <a:t>Undoubtedly, the effectiveness of performance appraisal depends on the efficiency of the </a:t>
            </a:r>
            <a:r>
              <a:rPr lang="en-US" sz="1700" b="0" i="0" u="none" strike="noStrike" baseline="0">
                <a:latin typeface="MinionPro-Regular"/>
              </a:rPr>
              <a:t>objectives being framed.</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74905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le 1">
            <a:extLst>
              <a:ext uri="{FF2B5EF4-FFF2-40B4-BE49-F238E27FC236}">
                <a16:creationId xmlns:a16="http://schemas.microsoft.com/office/drawing/2014/main" id="{FC8DB89F-20F1-4E1E-916E-50AC39CE33E9}"/>
              </a:ext>
            </a:extLst>
          </p:cNvPr>
          <p:cNvSpPr>
            <a:spLocks noGrp="1"/>
          </p:cNvSpPr>
          <p:nvPr>
            <p:ph type="title"/>
          </p:nvPr>
        </p:nvSpPr>
        <p:spPr>
          <a:xfrm>
            <a:off x="643468" y="643466"/>
            <a:ext cx="3686312" cy="5528734"/>
          </a:xfrm>
        </p:spPr>
        <p:txBody>
          <a:bodyPr>
            <a:normAutofit/>
          </a:bodyPr>
          <a:lstStyle/>
          <a:p>
            <a:pPr algn="r"/>
            <a:r>
              <a:rPr lang="en-US" sz="3400" b="1" i="0" u="none" strike="noStrike" baseline="0">
                <a:solidFill>
                  <a:srgbClr val="FFFFFF"/>
                </a:solidFill>
                <a:latin typeface="HelveticaNeueLTStd-Blk"/>
              </a:rPr>
              <a:t>Establishing the Performance Criteria</a:t>
            </a:r>
            <a:endParaRPr lang="en-US" sz="3400">
              <a:solidFill>
                <a:srgbClr val="FFFFFF"/>
              </a:solidFill>
            </a:endParaRPr>
          </a:p>
        </p:txBody>
      </p:sp>
      <p:sp>
        <p:nvSpPr>
          <p:cNvPr id="3" name="Content Placeholder 2">
            <a:extLst>
              <a:ext uri="{FF2B5EF4-FFF2-40B4-BE49-F238E27FC236}">
                <a16:creationId xmlns:a16="http://schemas.microsoft.com/office/drawing/2014/main" id="{529F9556-B822-4481-AD81-7B4134386E38}"/>
              </a:ext>
            </a:extLst>
          </p:cNvPr>
          <p:cNvSpPr>
            <a:spLocks noGrp="1"/>
          </p:cNvSpPr>
          <p:nvPr>
            <p:ph idx="1"/>
          </p:nvPr>
        </p:nvSpPr>
        <p:spPr>
          <a:xfrm>
            <a:off x="5053780" y="599768"/>
            <a:ext cx="6074467" cy="5572432"/>
          </a:xfrm>
        </p:spPr>
        <p:txBody>
          <a:bodyPr anchor="ctr">
            <a:normAutofit/>
          </a:bodyPr>
          <a:lstStyle/>
          <a:p>
            <a:r>
              <a:rPr lang="en-US" sz="1700" b="1" i="0" u="none" strike="noStrike" baseline="0">
                <a:latin typeface="HelveticaNeueLTStd-Blk"/>
              </a:rPr>
              <a:t>Actual Evaluation of Performance</a:t>
            </a:r>
          </a:p>
          <a:p>
            <a:r>
              <a:rPr lang="en-IN" sz="1700" b="0" i="0" u="none" strike="noStrike" baseline="0">
                <a:latin typeface="MinionPro-Regular"/>
              </a:rPr>
              <a:t>At this stage, the employee’s performance is evaluated actually on the basis of predetermined criteria. The evaluator and the employee review the latter’s job performance jointly and appraise it against established performance standards. This appraisal assists in determining to what extent employees have met these standards, ascertaining the reasons for any deficiencies and preparing a plan to correct the problems.</a:t>
            </a:r>
          </a:p>
          <a:p>
            <a:r>
              <a:rPr lang="en-US" sz="1700" b="1" i="0" u="none" strike="noStrike" baseline="0">
                <a:latin typeface="HelveticaNeueLTStd-Blk"/>
              </a:rPr>
              <a:t>Post-evaluation Interview with Employees</a:t>
            </a:r>
          </a:p>
          <a:p>
            <a:r>
              <a:rPr lang="en-IN" sz="1700" b="0" i="0" u="none" strike="noStrike" baseline="0">
                <a:latin typeface="MinionPro-Regular"/>
              </a:rPr>
              <a:t>As a final step in the formal evaluation process, the superior can have a meeting with the appraised employees to discuss the results of the evaluation, once the appraisal is over. At this stage, the evaluator can ascertain from the employees the reasons for their high or low level of achievement against pre-determined objectives. Further, the evaluator can help the employees consolidate their strengths and improve their relative weaknesses. At this meeting, goals can also be set for the next evaluation period and the process goes on.</a:t>
            </a:r>
            <a:endParaRPr lang="en-US" sz="1700"/>
          </a:p>
        </p:txBody>
      </p:sp>
      <p:sp>
        <p:nvSpPr>
          <p:cNvPr id="7"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53830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2412DCF-2D48-4CB5-A0A0-D6B94E4FF36C}"/>
              </a:ext>
            </a:extLst>
          </p:cNvPr>
          <p:cNvSpPr>
            <a:spLocks noGrp="1"/>
          </p:cNvSpPr>
          <p:nvPr>
            <p:ph type="title"/>
          </p:nvPr>
        </p:nvSpPr>
        <p:spPr>
          <a:xfrm>
            <a:off x="1069848" y="484632"/>
            <a:ext cx="10058400" cy="1609344"/>
          </a:xfrm>
        </p:spPr>
        <p:txBody>
          <a:bodyPr>
            <a:normAutofit/>
          </a:bodyPr>
          <a:lstStyle/>
          <a:p>
            <a:r>
              <a:rPr lang="en-IN" sz="3400" b="1" i="0" u="none" strike="noStrike" baseline="0">
                <a:latin typeface="HelveticaNeueLTStd-Blk"/>
              </a:rPr>
              <a:t>Selection of the Evaluator for Conducting </a:t>
            </a:r>
            <a:r>
              <a:rPr lang="en-US" sz="3400" b="1" i="0" u="none" strike="noStrike" baseline="0">
                <a:latin typeface="HelveticaNeueLTStd-Blk"/>
              </a:rPr>
              <a:t>the Performance Evaluation</a:t>
            </a:r>
            <a:endParaRPr lang="en-US" sz="3400"/>
          </a:p>
        </p:txBody>
      </p:sp>
      <p:sp>
        <p:nvSpPr>
          <p:cNvPr id="3" name="Content Placeholder 2">
            <a:extLst>
              <a:ext uri="{FF2B5EF4-FFF2-40B4-BE49-F238E27FC236}">
                <a16:creationId xmlns:a16="http://schemas.microsoft.com/office/drawing/2014/main" id="{13F4D4E6-3A2F-4677-952B-BB90E460CA27}"/>
              </a:ext>
            </a:extLst>
          </p:cNvPr>
          <p:cNvSpPr>
            <a:spLocks noGrp="1"/>
          </p:cNvSpPr>
          <p:nvPr>
            <p:ph idx="1"/>
          </p:nvPr>
        </p:nvSpPr>
        <p:spPr>
          <a:xfrm>
            <a:off x="1069848" y="2320412"/>
            <a:ext cx="10058400" cy="3851787"/>
          </a:xfrm>
        </p:spPr>
        <p:txBody>
          <a:bodyPr>
            <a:normAutofit/>
          </a:bodyPr>
          <a:lstStyle/>
          <a:p>
            <a:r>
              <a:rPr lang="en-IN" sz="1700" b="0" i="0" u="none" strike="noStrike" baseline="0">
                <a:latin typeface="MinionPro-Regular"/>
              </a:rPr>
              <a:t>In any evaluation process, the most important issue is deciding who should evaluate the employees. The person who is the evaluator is called the rator while the person who is being evaluated is called the ratee. One desirable factor for a person to be a rator is that he should have enough opportunity to take note of the employee’s (ratee’s) work performance over a period of time. Performance appraisal should be conducted by those who are most knowledgeable about an employee’s work performance and are able to closely monitor his job behaviour. </a:t>
            </a:r>
            <a:endParaRPr lang="en-IN" sz="1700">
              <a:latin typeface="MinionPro-Regular"/>
            </a:endParaRPr>
          </a:p>
          <a:p>
            <a:r>
              <a:rPr lang="en-US" sz="1700" b="1" i="0" u="none" strike="noStrike" baseline="0">
                <a:latin typeface="HelveticaNeueLTStd-Blk"/>
              </a:rPr>
              <a:t>Immediate Supervisors</a:t>
            </a:r>
            <a:endParaRPr lang="en-IN" sz="1700" b="1" i="0" u="none" strike="noStrike" baseline="0">
              <a:latin typeface="MinionPro-Regular"/>
            </a:endParaRPr>
          </a:p>
          <a:p>
            <a:r>
              <a:rPr lang="en-US" sz="1700" b="1" i="0" u="none" strike="noStrike" baseline="0">
                <a:latin typeface="HelveticaNeueLTStd-Blk"/>
              </a:rPr>
              <a:t>Peer Groups</a:t>
            </a:r>
            <a:endParaRPr lang="en-IN" sz="1700" b="1">
              <a:latin typeface="MinionPro-Regular"/>
            </a:endParaRPr>
          </a:p>
          <a:p>
            <a:r>
              <a:rPr lang="en-US" sz="1700" b="1" i="0" u="none" strike="noStrike" baseline="0">
                <a:latin typeface="HelveticaNeueLTStd-Blk"/>
              </a:rPr>
              <a:t>Employees</a:t>
            </a:r>
            <a:endParaRPr lang="en-IN" sz="1700" b="1" i="0" u="none" strike="noStrike" baseline="0">
              <a:latin typeface="MinionPro-Regular"/>
            </a:endParaRPr>
          </a:p>
          <a:p>
            <a:r>
              <a:rPr lang="en-US" sz="1700" b="1" i="0" u="none" strike="noStrike" baseline="0">
                <a:latin typeface="HelveticaNeueLTStd-Blk"/>
              </a:rPr>
              <a:t>Committees</a:t>
            </a:r>
            <a:endParaRPr lang="en-IN" sz="1700" b="1">
              <a:latin typeface="MinionPro-Regular"/>
            </a:endParaRPr>
          </a:p>
          <a:p>
            <a:r>
              <a:rPr lang="en-US" sz="1700" b="1" i="0" u="none" strike="noStrike" baseline="0">
                <a:latin typeface="HelveticaNeueLTStd-Blk"/>
              </a:rPr>
              <a:t>Self-evaluation</a:t>
            </a:r>
            <a:endParaRPr lang="en-IN" sz="1700" b="1" i="0" u="none" strike="noStrike" baseline="0">
              <a:latin typeface="MinionPro-Regular"/>
            </a:endParaRPr>
          </a:p>
          <a:p>
            <a:r>
              <a:rPr lang="en-US" sz="1700" b="1" i="0" u="none" strike="noStrike" baseline="0">
                <a:latin typeface="HelveticaNeueLTStd-Blk"/>
              </a:rPr>
              <a:t>Customers</a:t>
            </a:r>
            <a:endParaRPr lang="en-US"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9488850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133</TotalTime>
  <Words>5080</Words>
  <Application>Microsoft Office PowerPoint</Application>
  <PresentationFormat>Widescreen</PresentationFormat>
  <Paragraphs>225</Paragraphs>
  <Slides>41</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41</vt:i4>
      </vt:variant>
    </vt:vector>
  </HeadingPairs>
  <TitlesOfParts>
    <vt:vector size="54" baseType="lpstr">
      <vt:lpstr>Calibri</vt:lpstr>
      <vt:lpstr>EuclidSymbol</vt:lpstr>
      <vt:lpstr>HelveticaNeueLTStd-Bd</vt:lpstr>
      <vt:lpstr>HelveticaNeueLTStd-Blk</vt:lpstr>
      <vt:lpstr>HelveticaNeueLTStd-Roman</vt:lpstr>
      <vt:lpstr>MinionPro-Bold</vt:lpstr>
      <vt:lpstr>MinionPro-It</vt:lpstr>
      <vt:lpstr>MinionPro-Regular</vt:lpstr>
      <vt:lpstr>Rockwell</vt:lpstr>
      <vt:lpstr>Rockwell Condensed</vt:lpstr>
      <vt:lpstr>Rockwell Extra Bold</vt:lpstr>
      <vt:lpstr>Wingdings</vt:lpstr>
      <vt:lpstr>Wood Type</vt:lpstr>
      <vt:lpstr>Performance Evaluation and Job Evaluation</vt:lpstr>
      <vt:lpstr>PowerPoint Presentation</vt:lpstr>
      <vt:lpstr>Objectives of Performance Evaluation</vt:lpstr>
      <vt:lpstr>Uses of Performance Evaluation</vt:lpstr>
      <vt:lpstr>Determining the Criteria for Performance Evaluation</vt:lpstr>
      <vt:lpstr>PowerPoint Presentation</vt:lpstr>
      <vt:lpstr>Setting the Performance Evaluation Goals</vt:lpstr>
      <vt:lpstr>Establishing the Performance Criteria</vt:lpstr>
      <vt:lpstr>Selection of the Evaluator for Conducting the Performance Evaluation</vt:lpstr>
      <vt:lpstr>Methods of Performance Appraisal</vt:lpstr>
      <vt:lpstr>Performance Evaluation Methods</vt:lpstr>
      <vt:lpstr>Performance Evaluation Methods</vt:lpstr>
      <vt:lpstr>Performance Evaluation Methods</vt:lpstr>
      <vt:lpstr>Performance Evaluation Methods</vt:lpstr>
      <vt:lpstr>Performance Evaluation Methods</vt:lpstr>
      <vt:lpstr>Performance Evaluation Methods</vt:lpstr>
      <vt:lpstr>Performance Evaluation Methods</vt:lpstr>
      <vt:lpstr>The Behaviourally Anchored Rating Scales (BARS) Method</vt:lpstr>
      <vt:lpstr>The Behaviourally Anchored Rating Scales (BARS) Method</vt:lpstr>
      <vt:lpstr>The 360-degree Feedback Method</vt:lpstr>
      <vt:lpstr>The 360-degree Feedback Method</vt:lpstr>
      <vt:lpstr>Evaluators of the 360-degree Feedback Method</vt:lpstr>
      <vt:lpstr>Steps in the Development of the 360-degree Feedback Method</vt:lpstr>
      <vt:lpstr>The 360-degree Appraisal System in India-Case Study</vt:lpstr>
      <vt:lpstr>A 360-degree Feedback Form Template</vt:lpstr>
      <vt:lpstr>Management by Objectives (MBO)</vt:lpstr>
      <vt:lpstr>PowerPoint Presentation</vt:lpstr>
      <vt:lpstr>Issues in Performance Evaluation</vt:lpstr>
      <vt:lpstr>Steps to Overcome the Problems in the Evaluation Process</vt:lpstr>
      <vt:lpstr>The Post-performance Evaluation Interview: An Overview</vt:lpstr>
      <vt:lpstr>PowerPoint Presentation</vt:lpstr>
      <vt:lpstr>Definitions</vt:lpstr>
      <vt:lpstr>Characteristics of Job Evaluation</vt:lpstr>
      <vt:lpstr>Objectives of Job Evaluation</vt:lpstr>
      <vt:lpstr>The Job Evaluation Process</vt:lpstr>
      <vt:lpstr>Steps in Job Evaluation Process</vt:lpstr>
      <vt:lpstr>Methods of Job Evaluation</vt:lpstr>
      <vt:lpstr>Benefits of Job Evaluation</vt:lpstr>
      <vt:lpstr>Limitations of Job Evaluation</vt:lpstr>
      <vt:lpstr>Limitations of Job Evaluation</vt:lpstr>
      <vt:lpstr>Measures to Enhance the Effectiveness of Job Evaluation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Evaluation and Job Evaluation</dc:title>
  <dc:creator>Abhisek Gupta</dc:creator>
  <cp:lastModifiedBy>Abhisek Gupta</cp:lastModifiedBy>
  <cp:revision>12</cp:revision>
  <dcterms:created xsi:type="dcterms:W3CDTF">2021-09-08T12:58:11Z</dcterms:created>
  <dcterms:modified xsi:type="dcterms:W3CDTF">2021-09-21T18:59:26Z</dcterms:modified>
</cp:coreProperties>
</file>